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Default Extension="emf" ContentType="image/x-emf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53"/>
  </p:notesMasterIdLst>
  <p:handoutMasterIdLst>
    <p:handoutMasterId r:id="rId54"/>
  </p:handoutMasterIdLst>
  <p:sldIdLst>
    <p:sldId id="258" r:id="rId2"/>
    <p:sldId id="306" r:id="rId3"/>
    <p:sldId id="607" r:id="rId4"/>
    <p:sldId id="548" r:id="rId5"/>
    <p:sldId id="608" r:id="rId6"/>
    <p:sldId id="539" r:id="rId7"/>
    <p:sldId id="540" r:id="rId8"/>
    <p:sldId id="609" r:id="rId9"/>
    <p:sldId id="551" r:id="rId10"/>
    <p:sldId id="550" r:id="rId11"/>
    <p:sldId id="553" r:id="rId12"/>
    <p:sldId id="543" r:id="rId13"/>
    <p:sldId id="626" r:id="rId14"/>
    <p:sldId id="549" r:id="rId15"/>
    <p:sldId id="556" r:id="rId16"/>
    <p:sldId id="576" r:id="rId17"/>
    <p:sldId id="560" r:id="rId18"/>
    <p:sldId id="563" r:id="rId19"/>
    <p:sldId id="627" r:id="rId20"/>
    <p:sldId id="628" r:id="rId21"/>
    <p:sldId id="555" r:id="rId22"/>
    <p:sldId id="618" r:id="rId23"/>
    <p:sldId id="619" r:id="rId24"/>
    <p:sldId id="620" r:id="rId25"/>
    <p:sldId id="622" r:id="rId26"/>
    <p:sldId id="630" r:id="rId27"/>
    <p:sldId id="629" r:id="rId28"/>
    <p:sldId id="574" r:id="rId29"/>
    <p:sldId id="575" r:id="rId30"/>
    <p:sldId id="571" r:id="rId31"/>
    <p:sldId id="572" r:id="rId32"/>
    <p:sldId id="573" r:id="rId33"/>
    <p:sldId id="625" r:id="rId34"/>
    <p:sldId id="579" r:id="rId35"/>
    <p:sldId id="610" r:id="rId36"/>
    <p:sldId id="585" r:id="rId37"/>
    <p:sldId id="582" r:id="rId38"/>
    <p:sldId id="307" r:id="rId39"/>
    <p:sldId id="271" r:id="rId40"/>
    <p:sldId id="589" r:id="rId41"/>
    <p:sldId id="600" r:id="rId42"/>
    <p:sldId id="603" r:id="rId43"/>
    <p:sldId id="604" r:id="rId44"/>
    <p:sldId id="605" r:id="rId45"/>
    <p:sldId id="606" r:id="rId46"/>
    <p:sldId id="595" r:id="rId47"/>
    <p:sldId id="596" r:id="rId48"/>
    <p:sldId id="613" r:id="rId49"/>
    <p:sldId id="616" r:id="rId50"/>
    <p:sldId id="615" r:id="rId51"/>
    <p:sldId id="274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34" autoAdjust="0"/>
    <p:restoredTop sz="94624" autoAdjust="0"/>
  </p:normalViewPr>
  <p:slideViewPr>
    <p:cSldViewPr>
      <p:cViewPr>
        <p:scale>
          <a:sx n="60" d="100"/>
          <a:sy n="60" d="100"/>
        </p:scale>
        <p:origin x="-786" y="-2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9906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C7FA39-BD84-4EEE-B80A-3CDB4DB21A62}" type="datetimeFigureOut">
              <a:rPr lang="en-US" smtClean="0"/>
              <a:pPr/>
              <a:t>3/8/2023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818E5D-DEFA-4912-A6DA-2751851BFCAD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43B920-BD1A-423D-B651-8D4D42BC5BB5}" type="datetimeFigureOut">
              <a:rPr lang="en-US" smtClean="0"/>
              <a:pPr/>
              <a:t>3/8/2023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74AC1-5DF8-4135-8BD2-700360792998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2</a:t>
            </a:fld>
            <a:endParaRPr lang="en-I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11</a:t>
            </a:fld>
            <a:endParaRPr lang="en-I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12</a:t>
            </a:fld>
            <a:endParaRPr lang="en-I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13</a:t>
            </a:fld>
            <a:endParaRPr lang="en-I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14</a:t>
            </a:fld>
            <a:endParaRPr lang="en-I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15</a:t>
            </a:fld>
            <a:endParaRPr lang="en-I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16</a:t>
            </a:fld>
            <a:endParaRPr lang="en-I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17</a:t>
            </a:fld>
            <a:endParaRPr lang="en-I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18</a:t>
            </a:fld>
            <a:endParaRPr lang="en-I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19</a:t>
            </a:fld>
            <a:endParaRPr lang="en-I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20</a:t>
            </a:fld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3</a:t>
            </a:fld>
            <a:endParaRPr lang="en-I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21</a:t>
            </a:fld>
            <a:endParaRPr lang="en-I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22</a:t>
            </a:fld>
            <a:endParaRPr lang="en-I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23</a:t>
            </a:fld>
            <a:endParaRPr lang="en-I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24</a:t>
            </a:fld>
            <a:endParaRPr lang="en-I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25</a:t>
            </a:fld>
            <a:endParaRPr lang="en-I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26</a:t>
            </a:fld>
            <a:endParaRPr lang="en-IN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27</a:t>
            </a:fld>
            <a:endParaRPr lang="en-I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28</a:t>
            </a:fld>
            <a:endParaRPr lang="en-IN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29</a:t>
            </a:fld>
            <a:endParaRPr lang="en-IN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30</a:t>
            </a:fld>
            <a:endParaRPr lang="en-I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4</a:t>
            </a:fld>
            <a:endParaRPr lang="en-I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31</a:t>
            </a:fld>
            <a:endParaRPr lang="en-IN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32</a:t>
            </a:fld>
            <a:endParaRPr lang="en-I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33</a:t>
            </a:fld>
            <a:endParaRPr lang="en-IN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34</a:t>
            </a:fld>
            <a:endParaRPr lang="en-IN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35</a:t>
            </a:fld>
            <a:endParaRPr lang="en-IN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36</a:t>
            </a:fld>
            <a:endParaRPr lang="en-IN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37</a:t>
            </a:fld>
            <a:endParaRPr lang="en-I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5</a:t>
            </a:fld>
            <a:endParaRPr lang="en-I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6</a:t>
            </a:fld>
            <a:endParaRPr lang="en-I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7</a:t>
            </a:fld>
            <a:endParaRPr lang="en-I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8</a:t>
            </a:fld>
            <a:endParaRPr lang="en-I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9</a:t>
            </a:fld>
            <a:endParaRPr lang="en-I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74AC1-5DF8-4135-8BD2-700360792998}" type="slidenum">
              <a:rPr lang="en-IN" smtClean="0"/>
              <a:pPr/>
              <a:t>10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ARM_Cortex-M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ats-difference-between-microcontoller-%C2%B5c-and-microprocessor-%C2%B5p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ats-difference-between-microcontoller-%C2%B5c-and-microprocessor-%C2%B5p/" TargetMode="External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ats-difference-between-microcontoller-%C2%B5c-and-microprocessor-%C2%B5p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ats-difference-between-microcontoller-%C2%B5c-and-microprocessor-%C2%B5p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ats-difference-between-microcontoller-%C2%B5c-and-microprocessor-%C2%B5p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ats-difference-between-microcontoller-%C2%B5c-and-microprocessor-%C2%B5p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ats-difference-between-microcontoller-%C2%B5c-and-microprocessor-%C2%B5p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%C2%B2C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1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66800" y="152401"/>
            <a:ext cx="7924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cap="all" dirty="0" smtClean="0">
                <a:latin typeface="Times New Roman" pitchFamily="18" charset="0"/>
                <a:cs typeface="Times New Roman" pitchFamily="18" charset="0"/>
              </a:rPr>
              <a:t>CHAPTER-2</a:t>
            </a:r>
          </a:p>
          <a:p>
            <a:pPr algn="ctr"/>
            <a:r>
              <a:rPr lang="en-IN" sz="2000" b="1" smtClean="0">
                <a:latin typeface="Times New Roman" pitchFamily="18" charset="0"/>
                <a:cs typeface="Times New Roman" pitchFamily="18" charset="0"/>
              </a:rPr>
              <a:t>EMBEDDED SYSTEM </a:t>
            </a:r>
            <a:r>
              <a:rPr lang="en-US" sz="2000" b="1" smtClean="0">
                <a:latin typeface="Times New Roman" pitchFamily="18" charset="0"/>
                <a:cs typeface="Times New Roman" pitchFamily="18" charset="0"/>
              </a:rPr>
              <a:t>ARCHITECTURE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" name="Picture 9"/>
          <p:cNvPicPr/>
          <p:nvPr/>
        </p:nvPicPr>
        <p:blipFill>
          <a:blip r:embed="rId2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 val="0"/>
              </a:ext>
            </a:extLst>
          </a:blip>
          <a:srcRect l="12500" r="12500" b="6250"/>
          <a:stretch>
            <a:fillRect/>
          </a:stretch>
        </p:blipFill>
        <p:spPr bwMode="auto">
          <a:xfrm>
            <a:off x="194604" y="228600"/>
            <a:ext cx="7620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497056" y="1600200"/>
            <a:ext cx="8265944" cy="63401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000" b="1" i="1" dirty="0" smtClean="0"/>
          </a:p>
          <a:p>
            <a:r>
              <a:rPr lang="en-US" sz="2400" b="1" i="1" dirty="0" smtClean="0"/>
              <a:t>Learning objectives: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To explain hardware architecture of embedded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Understand the ARM Cortex M0+ Hardware Overview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Explain about serial and parallel communication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Describe ATmega32 microcontroller Architecture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Discuss about Interface peripherals, port, Interrupts, ISR and Timers </a:t>
            </a:r>
          </a:p>
          <a:p>
            <a:pPr marL="457200" indent="-457200"/>
            <a:r>
              <a:rPr lang="en-US" sz="2400" dirty="0" smtClean="0"/>
              <a:t>	</a:t>
            </a:r>
          </a:p>
          <a:p>
            <a:endParaRPr lang="en-US" sz="2000" dirty="0" smtClean="0"/>
          </a:p>
          <a:p>
            <a:r>
              <a:rPr lang="en-US" sz="2000" dirty="0" smtClean="0"/>
              <a:t>	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	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 smtClean="0"/>
          </a:p>
          <a:p>
            <a:pPr marL="457200" indent="-457200"/>
            <a:endParaRPr lang="en-US" sz="2000" dirty="0" smtClean="0"/>
          </a:p>
          <a:p>
            <a:pPr marL="457200" indent="-457200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10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52400" y="66294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304800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228601"/>
            <a:ext cx="82296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Embedded Systems - Architecture Types....contd</a:t>
            </a:r>
          </a:p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Structure of Harvard Architecture</a:t>
            </a:r>
          </a:p>
          <a:p>
            <a:pPr algn="ctr"/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1524000"/>
            <a:ext cx="868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" y="1371600"/>
            <a:ext cx="8686800" cy="5532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IN" sz="2200" b="1" dirty="0" smtClean="0">
                <a:latin typeface="Times New Roman" pitchFamily="18" charset="0"/>
                <a:cs typeface="Times New Roman" pitchFamily="18" charset="0"/>
              </a:rPr>
              <a:t>Buses</a:t>
            </a:r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algn="just" fontAlgn="base"/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Buses are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used as signal pathways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. In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Harvard architecture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, there are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separate buses for both instruction and data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IN" sz="175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Types of Buses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: </a:t>
            </a:r>
          </a:p>
          <a:p>
            <a:pPr algn="just" fontAlgn="base"/>
            <a:r>
              <a:rPr lang="en-IN" sz="1750" b="1" dirty="0" smtClean="0">
                <a:latin typeface="Times New Roman" pitchFamily="18" charset="0"/>
                <a:cs typeface="Times New Roman" pitchFamily="18" charset="0"/>
              </a:rPr>
              <a:t>Data Bus(DB: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 It </a:t>
            </a:r>
            <a:r>
              <a:rPr lang="en-IN" sz="175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carries data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among the main memory system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processor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, and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I/O devices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. </a:t>
            </a:r>
          </a:p>
          <a:p>
            <a:pPr algn="just" fontAlgn="base"/>
            <a:r>
              <a:rPr lang="en-IN" sz="1750" b="1" dirty="0" smtClean="0">
                <a:latin typeface="Times New Roman" pitchFamily="18" charset="0"/>
                <a:cs typeface="Times New Roman" pitchFamily="18" charset="0"/>
              </a:rPr>
              <a:t>Data Address Bus(DAB):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 It </a:t>
            </a:r>
            <a:r>
              <a:rPr lang="en-IN" sz="175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carries the address of data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from the processor to the main memory 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system. </a:t>
            </a:r>
          </a:p>
          <a:p>
            <a:pPr algn="just" fontAlgn="base"/>
            <a:r>
              <a:rPr lang="en-IN" sz="1750" b="1" dirty="0" smtClean="0">
                <a:latin typeface="Times New Roman" pitchFamily="18" charset="0"/>
                <a:cs typeface="Times New Roman" pitchFamily="18" charset="0"/>
              </a:rPr>
              <a:t>Instruction Bus(IB):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 It </a:t>
            </a:r>
            <a:r>
              <a:rPr lang="en-IN" sz="175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carries instructions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among the main memory system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processor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, and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I/O devices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. </a:t>
            </a:r>
          </a:p>
          <a:p>
            <a:pPr algn="just" fontAlgn="base"/>
            <a:r>
              <a:rPr lang="en-IN" sz="1750" b="1" dirty="0" smtClean="0">
                <a:latin typeface="Times New Roman" pitchFamily="18" charset="0"/>
                <a:cs typeface="Times New Roman" pitchFamily="18" charset="0"/>
              </a:rPr>
              <a:t>Instruction Address Bus(IAB):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 It </a:t>
            </a:r>
            <a:r>
              <a:rPr lang="en-IN" sz="175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carries the address of instructions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 from the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processor to the main memory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 system. </a:t>
            </a:r>
          </a:p>
          <a:p>
            <a:pPr algn="just" fontAlgn="base"/>
            <a:r>
              <a:rPr lang="en-IN" sz="1750" b="1" dirty="0" smtClean="0">
                <a:latin typeface="Times New Roman" pitchFamily="18" charset="0"/>
                <a:cs typeface="Times New Roman" pitchFamily="18" charset="0"/>
              </a:rPr>
              <a:t>Operational Registers(OR):</a:t>
            </a:r>
          </a:p>
          <a:p>
            <a:pPr algn="just" fontAlgn="base"/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There are </a:t>
            </a:r>
            <a:r>
              <a:rPr lang="en-IN" sz="175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different types of registers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 involved in it which are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used for storing addresses of different types of instructions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 fontAlgn="base"/>
            <a:r>
              <a:rPr lang="en-IN" sz="1750" i="1" dirty="0" smtClean="0">
                <a:latin typeface="Times New Roman" pitchFamily="18" charset="0"/>
                <a:cs typeface="Times New Roman" pitchFamily="18" charset="0"/>
              </a:rPr>
              <a:t>For example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, the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Memory Address Register(MAR)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Memory Data Register(MDR)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 are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operational registers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. </a:t>
            </a:r>
          </a:p>
          <a:p>
            <a:pPr algn="just" fontAlgn="base"/>
            <a:r>
              <a:rPr lang="en-IN" sz="1750" b="1" dirty="0" smtClean="0">
                <a:latin typeface="Times New Roman" pitchFamily="18" charset="0"/>
                <a:cs typeface="Times New Roman" pitchFamily="18" charset="0"/>
              </a:rPr>
              <a:t>Program Counter(PC):</a:t>
            </a:r>
          </a:p>
          <a:p>
            <a:pPr algn="just" fontAlgn="base"/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It has the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location of the next instruction to be executed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. The program counter(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PC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) then 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passes this next address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 to the memory address register(</a:t>
            </a:r>
            <a:r>
              <a:rPr lang="en-IN" sz="17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MAR</a:t>
            </a:r>
            <a:r>
              <a:rPr lang="en-IN" sz="1750" dirty="0" smtClean="0">
                <a:latin typeface="Times New Roman" pitchFamily="18" charset="0"/>
                <a:cs typeface="Times New Roman" pitchFamily="18" charset="0"/>
              </a:rPr>
              <a:t>).</a:t>
            </a:r>
          </a:p>
          <a:p>
            <a:pPr algn="just"/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11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52400" y="66294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304800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228601"/>
            <a:ext cx="82296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Embedded Systems - Architecture Types</a:t>
            </a:r>
          </a:p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(Structure of Harvard Architecture)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1524000"/>
            <a:ext cx="868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" y="1524000"/>
            <a:ext cx="86868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Arithmetic and Logic Unit(ALU)</a:t>
            </a:r>
          </a:p>
          <a:p>
            <a:pPr algn="just" fontAlgn="base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 arithmetic logic unit is that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part of the CPU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that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operates all the calculations needed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It performs addition, subtraction, comparison, logical Operations, bit Shifting Operations, and various arithmetic operations. </a:t>
            </a:r>
          </a:p>
          <a:p>
            <a:pPr algn="just" fontAlgn="base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Control Unit(CU)</a:t>
            </a:r>
          </a:p>
          <a:p>
            <a:pPr algn="just" fontAlgn="base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 Control Unit is the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part of the CPU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that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operates all processor control signals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It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controls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the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input and output devices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also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controls the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movement of instructions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data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within the system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 </a:t>
            </a:r>
          </a:p>
          <a:p>
            <a:pPr algn="just" fontAlgn="base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Input/Output System</a:t>
            </a:r>
          </a:p>
          <a:p>
            <a:pPr algn="just" fontAlgn="base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Input devices are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used to read data into main memory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with the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help of CPU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input instruction. The information from a computer as output is given through Output devices. The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computer gives the results of computation with the help of output devices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 </a:t>
            </a:r>
          </a:p>
          <a:p>
            <a:pPr algn="just" fontAlgn="base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Advantage of Harvard Architecture: </a:t>
            </a:r>
          </a:p>
          <a:p>
            <a:pPr algn="just" fontAlgn="base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Harvard architecture has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two separate buses for instruction and data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Hence, the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CPU can access instructions and read/write data at the same time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This is the major advantage of Harvard architecture. </a:t>
            </a:r>
          </a:p>
          <a:p>
            <a:pPr algn="just" fontAlgn="base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In practice, Modified Harvard Architecture is used where we have two separate caches (data and instruction). This is common and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used in X86 and ARM processors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en-IN" dirty="0" smtClean="0"/>
              <a:t/>
            </a:r>
            <a:br>
              <a:rPr lang="en-IN" dirty="0" smtClean="0"/>
            </a:br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12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304800"/>
            <a:ext cx="85344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Von-Neumann Architecture vs Harvard Architecture</a:t>
            </a:r>
            <a:endParaRPr lang="en-IN" b="1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dirty="0"/>
          </a:p>
        </p:txBody>
      </p:sp>
      <p:sp>
        <p:nvSpPr>
          <p:cNvPr id="106498" name="AutoShape 2" descr="Harvard Architecture"/>
          <p:cNvSpPr>
            <a:spLocks noChangeAspect="1" noChangeArrowheads="1"/>
          </p:cNvSpPr>
          <p:nvPr/>
        </p:nvSpPr>
        <p:spPr bwMode="auto">
          <a:xfrm>
            <a:off x="155575" y="-1257300"/>
            <a:ext cx="2733675" cy="26289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6500" name="AutoShape 4" descr="Von Neumann Architecture"/>
          <p:cNvSpPr>
            <a:spLocks noChangeAspect="1" noChangeArrowheads="1"/>
          </p:cNvSpPr>
          <p:nvPr/>
        </p:nvSpPr>
        <p:spPr bwMode="auto">
          <a:xfrm>
            <a:off x="155575" y="-1295400"/>
            <a:ext cx="2990850" cy="27051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650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1601" y="1600200"/>
            <a:ext cx="35814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6502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" y="1676400"/>
            <a:ext cx="3581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13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pPr algn="just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 following points distinguish the Von Neumann Architecture from the Harvard Architecture.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2257662"/>
          <a:ext cx="8686800" cy="4204098"/>
        </p:xfrm>
        <a:graphic>
          <a:graphicData uri="http://schemas.openxmlformats.org/drawingml/2006/table">
            <a:tbl>
              <a:tblPr/>
              <a:tblGrid>
                <a:gridCol w="4861420"/>
                <a:gridCol w="3825380"/>
              </a:tblGrid>
              <a:tr h="413146"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1" dirty="0" smtClean="0">
                          <a:latin typeface="Times New Roman" pitchFamily="18" charset="0"/>
                          <a:cs typeface="Times New Roman" pitchFamily="18" charset="0"/>
                        </a:rPr>
                        <a:t>Von-Neumann Architecture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Harvard Architecture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609286">
                <a:tc>
                  <a:txBody>
                    <a:bodyPr/>
                    <a:lstStyle/>
                    <a:p>
                      <a:pPr fontAlgn="t"/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It is </a:t>
                      </a:r>
                      <a:r>
                        <a:rPr kumimoji="0" lang="en-IN" sz="1600" b="0" i="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ancient computer architecture </a:t>
                      </a:r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based on stored program computer concept.</a:t>
                      </a:r>
                      <a:endParaRPr lang="en-IN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It </a:t>
                      </a:r>
                      <a:r>
                        <a:rPr kumimoji="0" lang="en-IN" sz="1600" b="0" i="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is modern computer architecture </a:t>
                      </a:r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based on Harvard Mark I relay based model.</a:t>
                      </a:r>
                      <a:endParaRPr lang="en-IN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7192">
                <a:tc>
                  <a:txBody>
                    <a:bodyPr/>
                    <a:lstStyle/>
                    <a:p>
                      <a:pPr fontAlgn="t"/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Single memory to be shared 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by </a:t>
                      </a:r>
                      <a:r>
                        <a:rPr lang="en-IN" sz="16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both code</a:t>
                      </a:r>
                      <a:r>
                        <a:rPr lang="en-IN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 and </a:t>
                      </a:r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data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Separate memories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 for </a:t>
                      </a:r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code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 and </a:t>
                      </a:r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data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4911">
                <a:tc>
                  <a:txBody>
                    <a:bodyPr/>
                    <a:lstStyle/>
                    <a:p>
                      <a:pPr fontAlgn="t"/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Processor needs to fetch code in a separate clock cycle and data in another clock cycle. So </a:t>
                      </a:r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it requires two clock cycles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Single clock cycle is sufficient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, as </a:t>
                      </a:r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separate buses are used to access code and data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105">
                <a:tc>
                  <a:txBody>
                    <a:bodyPr/>
                    <a:lstStyle/>
                    <a:p>
                      <a:pPr fontAlgn="t"/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Higher speed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, thus less time consuming.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Slower in speed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, thus more time-consuming.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105">
                <a:tc>
                  <a:txBody>
                    <a:bodyPr/>
                    <a:lstStyle/>
                    <a:p>
                      <a:pPr fontAlgn="t"/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Simple in design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6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Complex in design</a:t>
                      </a:r>
                      <a:r>
                        <a:rPr lang="en-IN" sz="16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3508">
                <a:tc>
                  <a:txBody>
                    <a:bodyPr/>
                    <a:lstStyle/>
                    <a:p>
                      <a:pPr fontAlgn="t"/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There is </a:t>
                      </a:r>
                      <a:r>
                        <a:rPr kumimoji="0" lang="en-IN" sz="1600" b="0" i="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common bus for data and instruction transfer</a:t>
                      </a:r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.</a:t>
                      </a:r>
                      <a:endParaRPr lang="en-IN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kumimoji="0" lang="en-IN" sz="1600" b="0" i="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Separate buses are used for transferring data and instruction</a:t>
                      </a:r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.</a:t>
                      </a:r>
                      <a:endParaRPr lang="en-IN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3508">
                <a:tc>
                  <a:txBody>
                    <a:bodyPr/>
                    <a:lstStyle/>
                    <a:p>
                      <a:pPr fontAlgn="t"/>
                      <a:r>
                        <a:rPr kumimoji="0" lang="en-IN" sz="1600" b="0" i="0" strike="noStrike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It is </a:t>
                      </a:r>
                      <a:r>
                        <a:rPr kumimoji="0" lang="en-IN" sz="1600" b="0" i="0" strike="noStrike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used in personal computers</a:t>
                      </a:r>
                      <a:r>
                        <a:rPr kumimoji="0" lang="en-IN" sz="1600" b="0" i="0" strike="noStrike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and small computers.</a:t>
                      </a:r>
                      <a:endParaRPr lang="en-IN" sz="1600" strike="noStrike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kumimoji="0" lang="en-IN" sz="1600" b="0" i="0" strike="noStrike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It is </a:t>
                      </a:r>
                      <a:r>
                        <a:rPr kumimoji="0" lang="en-IN" sz="1600" b="0" i="0" strike="noStrike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used in micro controllers</a:t>
                      </a:r>
                      <a:r>
                        <a:rPr kumimoji="0" lang="en-IN" sz="1600" b="0" i="0" strike="noStrike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and signal processing.</a:t>
                      </a:r>
                      <a:endParaRPr lang="en-IN" sz="1600" strike="noStrike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81000" y="304800"/>
            <a:ext cx="85344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Von-Neumann Architecture vs Harvard Architecture(Check)</a:t>
            </a:r>
            <a:endParaRPr lang="en-IN" b="1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14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Embedded systems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communicate with the outside world via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their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peripherals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such as following;</a:t>
            </a:r>
          </a:p>
          <a:p>
            <a:pPr>
              <a:buFont typeface="Wingdings" pitchFamily="2" charset="2"/>
              <a:buChar char="ü"/>
            </a:pP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Serial Communication Interfaces (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SCI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) like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RS-232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RS-422, RS-485, etc.</a:t>
            </a:r>
          </a:p>
          <a:p>
            <a:pPr>
              <a:buFont typeface="Wingdings" pitchFamily="2" charset="2"/>
              <a:buChar char="ü"/>
            </a:pP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Synchronous Serial Communication Interface (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SSCI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)like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I2C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SPI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SSC, </a:t>
            </a:r>
          </a:p>
          <a:p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  and ESSI</a:t>
            </a:r>
          </a:p>
          <a:p>
            <a:pPr>
              <a:buFont typeface="Wingdings" pitchFamily="2" charset="2"/>
              <a:buChar char="ü"/>
            </a:pP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Universal Serial Bus (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USB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>
              <a:buFont typeface="Wingdings" pitchFamily="2" charset="2"/>
              <a:buChar char="ü"/>
            </a:pP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Multi Media Cards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SD Cards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Compact Flash, etc.)</a:t>
            </a:r>
          </a:p>
          <a:p>
            <a:pPr>
              <a:buFont typeface="Wingdings" pitchFamily="2" charset="2"/>
              <a:buChar char="ü"/>
            </a:pP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Networks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like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Ethernet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LonWorks, etc.</a:t>
            </a:r>
          </a:p>
          <a:p>
            <a:pPr>
              <a:buFont typeface="Wingdings" pitchFamily="2" charset="2"/>
              <a:buChar char="ü"/>
            </a:pP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Fieldbuses like CAN-Bus, LIN-Bus, PROFIBUS, etc.</a:t>
            </a:r>
          </a:p>
          <a:p>
            <a:pPr>
              <a:buFont typeface="Wingdings" pitchFamily="2" charset="2"/>
              <a:buChar char="ü"/>
            </a:pP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Imers like PLL(s), Capture/Compare and Time Processing Units.</a:t>
            </a:r>
          </a:p>
          <a:p>
            <a:pPr>
              <a:buFont typeface="Wingdings" pitchFamily="2" charset="2"/>
              <a:buChar char="ü"/>
            </a:pP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Discrete IO aka General Purpose Input/Output (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GPIO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>
              <a:buFont typeface="Wingdings" pitchFamily="2" charset="2"/>
              <a:buChar char="ü"/>
            </a:pP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Analog to Digital/Digital to Analog (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ADC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/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DAC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>
              <a:buFont typeface="Wingdings" pitchFamily="2" charset="2"/>
              <a:buChar char="ü"/>
            </a:pP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Debugging like JTAG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mechanism for debugging embedded systems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),   </a:t>
            </a:r>
          </a:p>
          <a:p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ISP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ICSP, BDM Port,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BITP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and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DP9 ports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90600" y="304800"/>
            <a:ext cx="68580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Peripheral Devices in Embedded Systems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15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219200"/>
            <a:ext cx="88392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pPr algn="just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ARM Cortex-M is a group of 32-bit RISC ARM processo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 cores licensed by Arm Holdings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These cores are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optimized for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low-cost and energy-efficient integrated circuits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, which have been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embedded in tens of billions of consumer devices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66800" y="533400"/>
            <a:ext cx="7162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ARM Cortex-M0+ </a:t>
            </a:r>
            <a:endParaRPr lang="en-IN" sz="2400" b="1" dirty="0"/>
          </a:p>
        </p:txBody>
      </p:sp>
      <p:sp>
        <p:nvSpPr>
          <p:cNvPr id="78853" name="AutoShape 5" descr="ARM Cortex-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8855" name="AutoShape 7" descr="ARM Cortex-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8857" name="AutoShape 9" descr="ARM Cortex-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8859" name="AutoShape 11" descr="ARM Cortex-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8861" name="AutoShape 13" descr="ARM Cortex-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8865" name="AutoShape 17" descr="ARM Cortex-M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8866" name="Picture 1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71600" y="2743200"/>
            <a:ext cx="2971801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8867" name="Picture 19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53000" y="2819400"/>
            <a:ext cx="35052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TextBox 19"/>
          <p:cNvSpPr txBox="1"/>
          <p:nvPr/>
        </p:nvSpPr>
        <p:spPr>
          <a:xfrm>
            <a:off x="304800" y="4419600"/>
            <a:ext cx="830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ARM based Microcontrollers</a:t>
            </a:r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(MCU)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contain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 32-bit wide data bus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An ARM MCU is developed by ARM Holdings that contains an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ARM processor core developed based on Advanced RISC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Machine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(ARM) architecture with32-bit RISC (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reduced instruction set computer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) instruction set in it.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4" name="Picture 23" descr="ARM Based Microcontrollers Parts by Avnet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324600" y="5334000"/>
            <a:ext cx="24384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16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pPr algn="just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ARM Cortex-M0+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processor is the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most energy efficient</a:t>
            </a:r>
          </a:p>
          <a:p>
            <a:pPr algn="just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ARM processor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available for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embedded applications with design</a:t>
            </a:r>
          </a:p>
          <a:p>
            <a:pPr algn="just"/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constraints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ARM-An </a:t>
            </a:r>
            <a:r>
              <a:rPr lang="en-US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ARM processor is one of a family of CPU</a:t>
            </a:r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based on the </a:t>
            </a:r>
          </a:p>
          <a:p>
            <a:pPr algn="just"/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RISC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(reduced instruction set computer) architecture </a:t>
            </a:r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developed</a:t>
            </a:r>
          </a:p>
          <a:p>
            <a:pPr algn="just"/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by advanced RISC machine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(ARM). ARM processor are </a:t>
            </a:r>
          </a:p>
          <a:p>
            <a:pPr algn="just"/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extensively used in consumer electronic devices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Such as </a:t>
            </a:r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smart phone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tables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multimedia players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4400" y="533400"/>
            <a:ext cx="7315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ARM Cortex-M0+  ....contd </a:t>
            </a:r>
            <a:endParaRPr lang="en-IN" sz="2400" b="1" dirty="0"/>
          </a:p>
        </p:txBody>
      </p:sp>
      <p:pic>
        <p:nvPicPr>
          <p:cNvPr id="78850" name="Picture 2" descr="https://upload.wikimedia.org/wikipedia/commons/thumb/3/3d/ARM_Cortex-M0_and_M3_ICs_in_SMD_Packages.jpg/360px-ARM_Cortex-M0_and_M3_ICs_in_SMD_Package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" y="4724400"/>
            <a:ext cx="5105400" cy="1162050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228600" y="6019800"/>
            <a:ext cx="8763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ARM Cortex-M0 and Cortex-M3 microcontroller ICs from NXP and Silicon Labs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24600" y="1603116"/>
          <a:ext cx="2667000" cy="4384032"/>
        </p:xfrm>
        <a:graphic>
          <a:graphicData uri="http://schemas.openxmlformats.org/drawingml/2006/table">
            <a:tbl>
              <a:tblPr/>
              <a:tblGrid>
                <a:gridCol w="1333500"/>
                <a:gridCol w="1333500"/>
              </a:tblGrid>
              <a:tr h="331593">
                <a:tc gridSpan="2">
                  <a:txBody>
                    <a:bodyPr/>
                    <a:lstStyle/>
                    <a:p>
                      <a:pPr algn="ctr"/>
                      <a:r>
                        <a:rPr lang="en-IN" sz="1700" dirty="0"/>
                        <a:t>32-bit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331593">
                <a:tc>
                  <a:txBody>
                    <a:bodyPr/>
                    <a:lstStyle/>
                    <a:p>
                      <a:pPr algn="ctr"/>
                      <a:r>
                        <a:rPr lang="en-IN" sz="1700" dirty="0"/>
                        <a:t>Year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/>
                        <a:t>Core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</a:tr>
              <a:tr h="331593">
                <a:tc>
                  <a:txBody>
                    <a:bodyPr/>
                    <a:lstStyle/>
                    <a:p>
                      <a:r>
                        <a:rPr lang="en-IN" sz="1700" dirty="0">
                          <a:solidFill>
                            <a:schemeClr val="tx1"/>
                          </a:solidFill>
                        </a:rPr>
                        <a:t>2004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700" u="none" strike="noStrike" dirty="0">
                          <a:solidFill>
                            <a:schemeClr val="tx1"/>
                          </a:solidFill>
                          <a:hlinkClick r:id="rId4"/>
                        </a:rPr>
                        <a:t>Cortex-M3</a:t>
                      </a:r>
                      <a:endParaRPr lang="en-IN" sz="1700" dirty="0">
                        <a:solidFill>
                          <a:schemeClr val="tx1"/>
                        </a:solidFill>
                      </a:endParaRP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331593">
                <a:tc>
                  <a:txBody>
                    <a:bodyPr/>
                    <a:lstStyle/>
                    <a:p>
                      <a:r>
                        <a:rPr lang="en-IN" sz="1700">
                          <a:solidFill>
                            <a:schemeClr val="tx1"/>
                          </a:solidFill>
                        </a:rPr>
                        <a:t>2007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700" u="none" strike="noStrike" dirty="0">
                          <a:solidFill>
                            <a:schemeClr val="tx1"/>
                          </a:solidFill>
                          <a:hlinkClick r:id="rId4"/>
                        </a:rPr>
                        <a:t>Cortex-M1</a:t>
                      </a:r>
                      <a:endParaRPr lang="en-IN" sz="1700" dirty="0">
                        <a:solidFill>
                          <a:schemeClr val="tx1"/>
                        </a:solidFill>
                      </a:endParaRP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331593">
                <a:tc>
                  <a:txBody>
                    <a:bodyPr/>
                    <a:lstStyle/>
                    <a:p>
                      <a:r>
                        <a:rPr lang="en-IN" sz="1700" dirty="0">
                          <a:solidFill>
                            <a:schemeClr val="tx1"/>
                          </a:solidFill>
                        </a:rPr>
                        <a:t>2009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700" u="none" strike="noStrike" dirty="0">
                          <a:solidFill>
                            <a:schemeClr val="tx1"/>
                          </a:solidFill>
                          <a:hlinkClick r:id="rId4"/>
                        </a:rPr>
                        <a:t>Cortex-M0</a:t>
                      </a:r>
                      <a:endParaRPr lang="en-IN" sz="1700" dirty="0">
                        <a:solidFill>
                          <a:schemeClr val="tx1"/>
                        </a:solidFill>
                      </a:endParaRP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331593">
                <a:tc>
                  <a:txBody>
                    <a:bodyPr/>
                    <a:lstStyle/>
                    <a:p>
                      <a:r>
                        <a:rPr lang="en-IN" sz="1700">
                          <a:solidFill>
                            <a:schemeClr val="tx1"/>
                          </a:solidFill>
                        </a:rPr>
                        <a:t>2010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700" u="none" strike="noStrike" dirty="0">
                          <a:solidFill>
                            <a:schemeClr val="tx1"/>
                          </a:solidFill>
                          <a:hlinkClick r:id="rId4"/>
                        </a:rPr>
                        <a:t>Cortex-M4</a:t>
                      </a:r>
                      <a:endParaRPr lang="en-IN" sz="1700" dirty="0">
                        <a:solidFill>
                          <a:schemeClr val="tx1"/>
                        </a:solidFill>
                      </a:endParaRP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331593">
                <a:tc>
                  <a:txBody>
                    <a:bodyPr/>
                    <a:lstStyle/>
                    <a:p>
                      <a:r>
                        <a:rPr lang="en-IN" sz="1700">
                          <a:solidFill>
                            <a:schemeClr val="tx1"/>
                          </a:solidFill>
                        </a:rPr>
                        <a:t>2012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700" u="none" strike="noStrike" dirty="0">
                          <a:solidFill>
                            <a:schemeClr val="tx1"/>
                          </a:solidFill>
                          <a:hlinkClick r:id="rId4"/>
                        </a:rPr>
                        <a:t>Cortex-M0+</a:t>
                      </a:r>
                      <a:endParaRPr lang="en-IN" sz="1700" dirty="0">
                        <a:solidFill>
                          <a:schemeClr val="tx1"/>
                        </a:solidFill>
                      </a:endParaRP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331593">
                <a:tc>
                  <a:txBody>
                    <a:bodyPr/>
                    <a:lstStyle/>
                    <a:p>
                      <a:r>
                        <a:rPr lang="en-IN" sz="1700">
                          <a:solidFill>
                            <a:schemeClr val="tx1"/>
                          </a:solidFill>
                        </a:rPr>
                        <a:t>2014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700" u="none" strike="noStrike" dirty="0">
                          <a:solidFill>
                            <a:schemeClr val="tx1"/>
                          </a:solidFill>
                          <a:hlinkClick r:id="rId4"/>
                        </a:rPr>
                        <a:t>Cortex-M7</a:t>
                      </a:r>
                      <a:endParaRPr lang="en-IN" sz="1700" dirty="0">
                        <a:solidFill>
                          <a:schemeClr val="tx1"/>
                        </a:solidFill>
                      </a:endParaRP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331593">
                <a:tc>
                  <a:txBody>
                    <a:bodyPr/>
                    <a:lstStyle/>
                    <a:p>
                      <a:r>
                        <a:rPr lang="en-IN" sz="1700" dirty="0">
                          <a:solidFill>
                            <a:schemeClr val="tx1"/>
                          </a:solidFill>
                        </a:rPr>
                        <a:t>2016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700" u="none" strike="noStrike" dirty="0">
                          <a:solidFill>
                            <a:schemeClr val="tx1"/>
                          </a:solidFill>
                          <a:hlinkClick r:id="rId4"/>
                        </a:rPr>
                        <a:t>Cortex-M23</a:t>
                      </a:r>
                      <a:endParaRPr lang="en-IN" sz="1700" dirty="0">
                        <a:solidFill>
                          <a:schemeClr val="tx1"/>
                        </a:solidFill>
                      </a:endParaRP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331593">
                <a:tc>
                  <a:txBody>
                    <a:bodyPr/>
                    <a:lstStyle/>
                    <a:p>
                      <a:r>
                        <a:rPr lang="en-IN" sz="1700">
                          <a:solidFill>
                            <a:schemeClr val="tx1"/>
                          </a:solidFill>
                        </a:rPr>
                        <a:t>2016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700" u="none" strike="noStrike" dirty="0">
                          <a:solidFill>
                            <a:schemeClr val="tx1"/>
                          </a:solidFill>
                          <a:hlinkClick r:id="rId4"/>
                        </a:rPr>
                        <a:t>Cortex-M33</a:t>
                      </a:r>
                      <a:endParaRPr lang="en-IN" sz="1700" dirty="0">
                        <a:solidFill>
                          <a:schemeClr val="tx1"/>
                        </a:solidFill>
                      </a:endParaRP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510821">
                <a:tc>
                  <a:txBody>
                    <a:bodyPr/>
                    <a:lstStyle/>
                    <a:p>
                      <a:r>
                        <a:rPr lang="en-IN" sz="1700">
                          <a:solidFill>
                            <a:schemeClr val="tx1"/>
                          </a:solidFill>
                        </a:rPr>
                        <a:t>2018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700" u="none" strike="noStrike" dirty="0">
                          <a:solidFill>
                            <a:schemeClr val="tx1"/>
                          </a:solidFill>
                          <a:hlinkClick r:id="rId4"/>
                        </a:rPr>
                        <a:t>Cortex-M35P</a:t>
                      </a:r>
                      <a:endParaRPr lang="en-IN" sz="1700" dirty="0">
                        <a:solidFill>
                          <a:schemeClr val="tx1"/>
                        </a:solidFill>
                      </a:endParaRP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331593">
                <a:tc>
                  <a:txBody>
                    <a:bodyPr/>
                    <a:lstStyle/>
                    <a:p>
                      <a:r>
                        <a:rPr lang="en-IN" sz="1700">
                          <a:solidFill>
                            <a:schemeClr val="tx1"/>
                          </a:solidFill>
                        </a:rPr>
                        <a:t>2020</a:t>
                      </a: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700" u="none" strike="noStrike" dirty="0">
                          <a:solidFill>
                            <a:schemeClr val="tx1"/>
                          </a:solidFill>
                          <a:hlinkClick r:id="rId4"/>
                        </a:rPr>
                        <a:t>Cortex-M55</a:t>
                      </a:r>
                      <a:endParaRPr lang="en-IN" sz="1700" dirty="0">
                        <a:solidFill>
                          <a:schemeClr val="tx1"/>
                        </a:solidFill>
                      </a:endParaRPr>
                    </a:p>
                  </a:txBody>
                  <a:tcPr marL="84667" marR="84667" marT="42333" marB="42333"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17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endParaRPr lang="en-IN" sz="2400" dirty="0" smtClean="0"/>
          </a:p>
          <a:p>
            <a:r>
              <a:rPr lang="en-IN" sz="2400" dirty="0" smtClean="0"/>
              <a:t> 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47800" y="152400"/>
            <a:ext cx="6324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dirty="0" smtClean="0"/>
          </a:p>
          <a:p>
            <a:pPr algn="ctr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ARM Cortex M0+ Hardware Overview </a:t>
            </a:r>
          </a:p>
          <a:p>
            <a:r>
              <a:rPr lang="en-IN" dirty="0" smtClean="0"/>
              <a:t>	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" y="1447800"/>
            <a:ext cx="8686800" cy="398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200" b="1" dirty="0" smtClean="0">
                <a:latin typeface="Times New Roman" pitchFamily="18" charset="0"/>
                <a:cs typeface="Times New Roman" pitchFamily="18" charset="0"/>
              </a:rPr>
              <a:t>Features</a:t>
            </a:r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: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 2-stage pipeline enabling faster branch instruction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execution with fewer </a:t>
            </a:r>
          </a:p>
          <a:p>
            <a:pPr algn="just">
              <a:lnSpc>
                <a:spcPct val="150000"/>
              </a:lnSpc>
            </a:pP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clock cycles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minimizes power consumption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World leading energy efficiency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maximizing battery life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enabling  </a:t>
            </a:r>
          </a:p>
          <a:p>
            <a:pPr algn="just">
              <a:lnSpc>
                <a:spcPct val="150000"/>
              </a:lnSpc>
            </a:pP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smaller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lighter applications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micro trace buffer provides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a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simple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low-cost debugging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solution that  </a:t>
            </a:r>
          </a:p>
          <a:p>
            <a:pPr algn="just">
              <a:lnSpc>
                <a:spcPct val="150000"/>
              </a:lnSpc>
            </a:pP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  allows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faster bug identification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correction without the need for </a:t>
            </a:r>
          </a:p>
          <a:p>
            <a:pPr algn="just">
              <a:lnSpc>
                <a:spcPct val="150000"/>
              </a:lnSpc>
            </a:pP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additional I/O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resources</a:t>
            </a:r>
          </a:p>
        </p:txBody>
      </p:sp>
      <p:sp>
        <p:nvSpPr>
          <p:cNvPr id="51202" name="AutoShape 2" descr="https://community.element14.com/cfs-file/__key/communityserver-wikis-components-files/00-00-00-01-46/contentimage_5F00_18104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1204" name="AutoShape 4" descr="https://community.element14.com/cfs-file/__key/communityserver-wikis-components-files/00-00-00-01-46/contentimage_5F00_18104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18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endParaRPr lang="en-IN" sz="2400" dirty="0" smtClean="0"/>
          </a:p>
          <a:p>
            <a:r>
              <a:rPr lang="en-IN" sz="2400" dirty="0" smtClean="0"/>
              <a:t> 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47800" y="152400"/>
            <a:ext cx="6324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dirty="0" smtClean="0"/>
          </a:p>
          <a:p>
            <a:pPr algn="ctr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ARM Cortex M0+ Hardware Overview </a:t>
            </a:r>
          </a:p>
          <a:p>
            <a:r>
              <a:rPr lang="en-IN" dirty="0" smtClean="0"/>
              <a:t>	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" y="1447800"/>
            <a:ext cx="86868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Connectivity and Versatility:</a:t>
            </a:r>
          </a:p>
          <a:p>
            <a:pPr algn="just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Each application is different and has its specific needs. The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Cortex-M0+ processor offers a wide choice of options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, like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sharing the Memory Protection unit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and the re-locatable vector-table with the Cortex-M3 and Cortex-M4 processors.</a:t>
            </a:r>
          </a:p>
          <a:p>
            <a:pPr algn="just"/>
            <a:endParaRPr lang="en-IN" b="1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Specifications:</a:t>
            </a:r>
          </a:p>
          <a:p>
            <a:pPr algn="just"/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High performance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32-bit CPU</a:t>
            </a:r>
          </a:p>
          <a:p>
            <a:pPr algn="just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2.42 CoreMark/MHz – 0.93 DMIPS/MHz</a:t>
            </a:r>
          </a:p>
          <a:p>
            <a:pPr algn="just"/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Low latency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2-stage pipeline</a:t>
            </a:r>
          </a:p>
          <a:p>
            <a:pPr algn="just"/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Integrated WFI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and WFE sleep state and sleep signal support</a:t>
            </a:r>
          </a:p>
          <a:p>
            <a:pPr algn="just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Optional Micro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Trace Buffer</a:t>
            </a:r>
          </a:p>
          <a:p>
            <a:endParaRPr lang="en-IN" b="1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Few Applications:</a:t>
            </a:r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Building automation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system</a:t>
            </a:r>
          </a:p>
          <a:p>
            <a:pPr>
              <a:buFont typeface="Wingdings" pitchFamily="2" charset="2"/>
              <a:buChar char="ü"/>
            </a:pP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Lighting control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system</a:t>
            </a:r>
          </a:p>
          <a:p>
            <a:pPr>
              <a:buFont typeface="Wingdings" pitchFamily="2" charset="2"/>
              <a:buChar char="ü"/>
            </a:pP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Data acquisition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system</a:t>
            </a:r>
          </a:p>
          <a:p>
            <a:pPr>
              <a:buFont typeface="Wingdings" pitchFamily="2" charset="2"/>
              <a:buChar char="ü"/>
            </a:pP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Motion control</a:t>
            </a:r>
          </a:p>
          <a:p>
            <a:pPr>
              <a:buFont typeface="Wingdings" pitchFamily="2" charset="2"/>
              <a:buChar char="ü"/>
            </a:pP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IoT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Sensor networks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202" name="AutoShape 2" descr="https://community.element14.com/cfs-file/__key/communityserver-wikis-components-files/00-00-00-01-46/contentimage_5F00_18104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1204" name="AutoShape 4" descr="https://community.element14.com/cfs-file/__key/communityserver-wikis-components-files/00-00-00-01-46/contentimage_5F00_18104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19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066801"/>
            <a:ext cx="8839200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pPr algn="just"/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CISC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is a 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Complex Instruction Set Computer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 It is a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computer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that can 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address a large number of instructions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In the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early 1980s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computer designers recommended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that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computers should 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 fewer instructions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with simple constructs so that they 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can be executed much faster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within the CPU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without having to use memory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 Such computers are classified as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Reduced Instruction Set Computer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or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RISC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The following points differentiate a </a:t>
            </a:r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CISC from a RISC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-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438400" y="304800"/>
            <a:ext cx="39623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CISC and RISC</a:t>
            </a:r>
            <a:endParaRPr lang="en-IN" b="1" dirty="0" smtClean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990600" y="4038601"/>
          <a:ext cx="7696200" cy="2286000"/>
        </p:xfrm>
        <a:graphic>
          <a:graphicData uri="http://schemas.openxmlformats.org/drawingml/2006/table">
            <a:tbl>
              <a:tblPr/>
              <a:tblGrid>
                <a:gridCol w="3848100"/>
                <a:gridCol w="3848100"/>
              </a:tblGrid>
              <a:tr h="450273">
                <a:tc>
                  <a:txBody>
                    <a:bodyPr/>
                    <a:lstStyle/>
                    <a:p>
                      <a:pPr algn="ctr" fontAlgn="t"/>
                      <a:r>
                        <a:rPr lang="en-IN" b="1" dirty="0">
                          <a:latin typeface="Times New Roman" pitchFamily="18" charset="0"/>
                          <a:cs typeface="Times New Roman" pitchFamily="18" charset="0"/>
                        </a:rPr>
                        <a:t>CISC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b="1" dirty="0">
                          <a:latin typeface="Times New Roman" pitchFamily="18" charset="0"/>
                          <a:cs typeface="Times New Roman" pitchFamily="18" charset="0"/>
                        </a:rPr>
                        <a:t>RISC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762000">
                <a:tc>
                  <a:txBody>
                    <a:bodyPr/>
                    <a:lstStyle/>
                    <a:p>
                      <a:pPr fontAlgn="t"/>
                      <a:r>
                        <a:rPr lang="en-IN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Larger set of instructions</a:t>
                      </a:r>
                      <a:r>
                        <a:rPr lang="en-IN" dirty="0">
                          <a:latin typeface="Times New Roman" pitchFamily="18" charset="0"/>
                          <a:cs typeface="Times New Roman" pitchFamily="18" charset="0"/>
                        </a:rPr>
                        <a:t>. </a:t>
                      </a:r>
                      <a:r>
                        <a:rPr lang="en-IN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Easy </a:t>
                      </a:r>
                      <a:r>
                        <a:rPr lang="en-IN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to</a:t>
                      </a:r>
                      <a:r>
                        <a:rPr lang="en-IN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program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Smaller set of Instructions</a:t>
                      </a:r>
                      <a:r>
                        <a:rPr lang="en-IN" dirty="0">
                          <a:latin typeface="Times New Roman" pitchFamily="18" charset="0"/>
                          <a:cs typeface="Times New Roman" pitchFamily="18" charset="0"/>
                        </a:rPr>
                        <a:t>. </a:t>
                      </a:r>
                      <a:r>
                        <a:rPr lang="en-IN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Difficult </a:t>
                      </a:r>
                      <a:r>
                        <a:rPr lang="en-IN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to </a:t>
                      </a:r>
                      <a:r>
                        <a:rPr lang="en-IN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program</a:t>
                      </a:r>
                      <a:r>
                        <a:rPr lang="en-IN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73727">
                <a:tc>
                  <a:txBody>
                    <a:bodyPr/>
                    <a:lstStyle/>
                    <a:p>
                      <a:pPr fontAlgn="t"/>
                      <a:r>
                        <a:rPr lang="en-IN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Simpler design </a:t>
                      </a:r>
                      <a:r>
                        <a:rPr lang="en-IN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of </a:t>
                      </a:r>
                      <a:r>
                        <a:rPr lang="en-IN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compiler</a:t>
                      </a:r>
                      <a:r>
                        <a:rPr lang="en-IN" dirty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IN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considering larger set of instructions</a:t>
                      </a:r>
                      <a:r>
                        <a:rPr lang="en-IN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Complex design </a:t>
                      </a:r>
                      <a:r>
                        <a:rPr lang="en-IN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of </a:t>
                      </a:r>
                      <a:r>
                        <a:rPr lang="en-IN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compiler</a:t>
                      </a:r>
                      <a:r>
                        <a:rPr lang="en-IN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2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52400" y="66294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304800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228601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cap="all" dirty="0" smtClean="0">
                <a:latin typeface="Times New Roman" pitchFamily="18" charset="0"/>
                <a:cs typeface="Times New Roman" pitchFamily="18" charset="0"/>
              </a:rPr>
              <a:t>EMBEDDED SYSEM HARDWARE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1524000"/>
            <a:ext cx="868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433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6800" y="1676400"/>
            <a:ext cx="6934200" cy="4648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20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1"/>
            <a:ext cx="8839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endParaRPr lang="en-IN" sz="2400" dirty="0" smtClean="0"/>
          </a:p>
          <a:p>
            <a:r>
              <a:rPr lang="en-IN" sz="2400" dirty="0" smtClean="0"/>
              <a:t> 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381000" y="1600201"/>
          <a:ext cx="8305800" cy="4211270"/>
        </p:xfrm>
        <a:graphic>
          <a:graphicData uri="http://schemas.openxmlformats.org/drawingml/2006/table">
            <a:tbl>
              <a:tblPr/>
              <a:tblGrid>
                <a:gridCol w="4152900"/>
                <a:gridCol w="4152900"/>
              </a:tblGrid>
              <a:tr h="660624"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Many </a:t>
                      </a:r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addressing modes causing complex instruction formats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Few </a:t>
                      </a:r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addressing modes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fix instruction format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966"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Higher clock cycles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 per second.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Low clock cycle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 per second.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966"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Emphasis is on hardware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Emphasis is on software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50282"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Control unit implements </a:t>
                      </a:r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large instruction set using micro-program unit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Each </a:t>
                      </a:r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instruction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 is to be </a:t>
                      </a:r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executed by hardware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50282"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Slower execution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, as</a:t>
                      </a:r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instructions are to be read from memory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 and decoded by the decoder unit.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Faster execution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, as </a:t>
                      </a:r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each instruction is to be executed by hardware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35480"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Pipelining is not possible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20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Pipelining of instructions is possible</a:t>
                      </a:r>
                      <a:r>
                        <a:rPr lang="en-IN" sz="2000" dirty="0">
                          <a:latin typeface="Times New Roman" pitchFamily="18" charset="0"/>
                          <a:cs typeface="Times New Roman" pitchFamily="18" charset="0"/>
                        </a:rPr>
                        <a:t>, considering single clock cycle.</a:t>
                      </a:r>
                    </a:p>
                  </a:txBody>
                  <a:tcPr marL="42779" marR="42779" marT="42779" marB="427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914400" y="228600"/>
            <a:ext cx="7696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CISC and RISC....contd</a:t>
            </a:r>
          </a:p>
          <a:p>
            <a:pPr algn="ctr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(Differentiate a CISC from a RISC)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04800" y="5867400"/>
            <a:ext cx="861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Pipelining is the </a:t>
            </a:r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process of accumulating instruction from the processor through a pipeline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21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8600" y="304800"/>
            <a:ext cx="8686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Microprocessor(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  <a:hlinkClick r:id="rId3"/>
              </a:rPr>
              <a:t>µP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14400" y="1600201"/>
            <a:ext cx="76200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22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8600" y="304800"/>
            <a:ext cx="8686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Micro-controller(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  <a:hlinkClick r:id="rId3"/>
              </a:rPr>
              <a:t>µC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4800" y="1600200"/>
            <a:ext cx="3200400" cy="4581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191000" y="1600201"/>
            <a:ext cx="4657725" cy="1371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657600" y="3048000"/>
            <a:ext cx="5486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Microcontroller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concept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came in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1970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Motorola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is the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first company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who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launched microcontroller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and more than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200 company making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it at present time. And more than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100,000 variety of microcontroller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is available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 the market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657600" y="4648200"/>
            <a:ext cx="30480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781800" y="4724400"/>
            <a:ext cx="2138363" cy="1523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23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8600" y="304800"/>
            <a:ext cx="8686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Micro-controller(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  <a:hlinkClick r:id="rId3"/>
              </a:rPr>
              <a:t>µC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8600" y="1447800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Embedded c+electronics=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Microcontoller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71600" y="2057400"/>
            <a:ext cx="6286500" cy="431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24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8600" y="457200"/>
            <a:ext cx="8686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Micro-controller(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  <a:hlinkClick r:id="rId3"/>
              </a:rPr>
              <a:t>µC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1" y="1600199"/>
            <a:ext cx="4953000" cy="33528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04800" y="5410200"/>
            <a:ext cx="861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Arduino is open source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more than 200,000,00 peoples are connected with it and more than 100,000 project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is </a:t>
            </a:r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available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and developed </a:t>
            </a:r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own language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is known as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arduino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language .</a:t>
            </a:r>
            <a:r>
              <a:rPr lang="en-US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Arduino UNO</a:t>
            </a:r>
            <a:r>
              <a:rPr lang="en-US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is the famous board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562600" y="1828800"/>
            <a:ext cx="3352800" cy="3509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25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8600" y="304800"/>
            <a:ext cx="8686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Micro-controller(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  <a:hlinkClick r:id="rId3"/>
              </a:rPr>
              <a:t>µC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1752600"/>
            <a:ext cx="5562601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172200" y="1828800"/>
            <a:ext cx="25908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26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8600" y="304800"/>
            <a:ext cx="8686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Micro-controller(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  <a:hlinkClick r:id="rId3"/>
              </a:rPr>
              <a:t>µC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1" y="1638300"/>
            <a:ext cx="8382000" cy="4229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533400" y="5943600"/>
            <a:ext cx="723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100,000,00 project available on arduino playground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27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8600" y="304800"/>
            <a:ext cx="868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2000" u="sng" dirty="0" smtClean="0">
                <a:latin typeface="Times New Roman" pitchFamily="18" charset="0"/>
                <a:cs typeface="Times New Roman" pitchFamily="18" charset="0"/>
              </a:rPr>
              <a:t>Different between AVR Micro-controller(</a:t>
            </a:r>
            <a:r>
              <a:rPr lang="en-IN" sz="2000" u="sng" dirty="0" smtClean="0">
                <a:latin typeface="Times New Roman" pitchFamily="18" charset="0"/>
                <a:cs typeface="Times New Roman" pitchFamily="18" charset="0"/>
                <a:hlinkClick r:id="rId3"/>
              </a:rPr>
              <a:t>µC</a:t>
            </a:r>
            <a:r>
              <a:rPr lang="en-IN" sz="2000" u="sng" dirty="0" smtClean="0">
                <a:latin typeface="Times New Roman" pitchFamily="18" charset="0"/>
                <a:cs typeface="Times New Roman" pitchFamily="18" charset="0"/>
              </a:rPr>
              <a:t>) and ARM Micro-controller(</a:t>
            </a:r>
            <a:r>
              <a:rPr lang="en-IN" sz="2000" u="sng" dirty="0" smtClean="0">
                <a:latin typeface="Times New Roman" pitchFamily="18" charset="0"/>
                <a:cs typeface="Times New Roman" pitchFamily="18" charset="0"/>
                <a:hlinkClick r:id="rId3"/>
              </a:rPr>
              <a:t>µC</a:t>
            </a:r>
            <a:r>
              <a:rPr lang="en-IN" sz="2000" u="sng" dirty="0" smtClean="0">
                <a:latin typeface="Times New Roman" pitchFamily="18" charset="0"/>
                <a:cs typeface="Times New Roman" pitchFamily="18" charset="0"/>
              </a:rPr>
              <a:t>)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09600" y="838200"/>
          <a:ext cx="8077201" cy="5447088"/>
        </p:xfrm>
        <a:graphic>
          <a:graphicData uri="http://schemas.openxmlformats.org/drawingml/2006/table">
            <a:tbl>
              <a:tblPr/>
              <a:tblGrid>
                <a:gridCol w="550719"/>
                <a:gridCol w="2661805"/>
                <a:gridCol w="4864677"/>
              </a:tblGrid>
              <a:tr h="526706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600" b="1" dirty="0" smtClean="0">
                          <a:latin typeface="Times New Roman" pitchFamily="18" charset="0"/>
                          <a:cs typeface="Times New Roman" pitchFamily="18" charset="0"/>
                        </a:rPr>
                        <a:t>S.No</a:t>
                      </a:r>
                      <a:endParaRPr lang="en-IN" sz="16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39908" marR="39908" marT="19954" marB="199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dirty="0" smtClean="0">
                          <a:latin typeface="Times New Roman" pitchFamily="18" charset="0"/>
                          <a:cs typeface="Times New Roman" pitchFamily="18" charset="0"/>
                        </a:rPr>
                        <a:t>AVR</a:t>
                      </a:r>
                    </a:p>
                    <a:p>
                      <a:pPr algn="ctr" fontAlgn="base"/>
                      <a:endParaRPr lang="en-IN" sz="16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39908" marR="39908" marT="19954" marB="199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dirty="0" smtClean="0">
                          <a:latin typeface="Times New Roman" pitchFamily="18" charset="0"/>
                          <a:cs typeface="Times New Roman" pitchFamily="18" charset="0"/>
                        </a:rPr>
                        <a:t>ARM</a:t>
                      </a:r>
                    </a:p>
                    <a:p>
                      <a:pPr algn="ctr"/>
                      <a:endParaRPr lang="en-IN" sz="16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39908" marR="39908" marT="19954" marB="199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3956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 smtClean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AVR micro controller refers to Advanced Virtual RISC (AVR).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ARM micro controller refers to Advanced RISC Micro-controller (ARM).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79829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 smtClean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 has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bus width of 8 bit or 32 bit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 has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bus width of 32 bit 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and also available in 64 bit.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06904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 smtClean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 uses ART,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USART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SPI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, I2C communication protocol.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 uses SPI,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CAN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Ethernet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, I2S, DSP, SAI, UART,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USART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 communication protocol.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79829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 smtClean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Its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manufacturer 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is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Atmel company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Its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manufacturer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 is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Apple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, Nvidia, Qualcomm,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Samsung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 Electronics and TI etc.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79829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 smtClean="0">
                          <a:latin typeface="Times New Roman" pitchFamily="18" charset="0"/>
                          <a:cs typeface="Times New Roman" pitchFamily="18" charset="0"/>
                        </a:rPr>
                        <a:t>6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 uses Flash,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SRAM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EEPROM memory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 uses Flash,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SDRAM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EEPROM memory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23261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 smtClean="0">
                          <a:latin typeface="Times New Roman" pitchFamily="18" charset="0"/>
                          <a:cs typeface="Times New Roman" pitchFamily="18" charset="0"/>
                        </a:rPr>
                        <a:t>7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Its family </a:t>
                      </a:r>
                      <a:r>
                        <a:rPr lang="en-IN" sz="1600" b="0" dirty="0" smtClean="0">
                          <a:latin typeface="Times New Roman" pitchFamily="18" charset="0"/>
                          <a:cs typeface="Times New Roman" pitchFamily="18" charset="0"/>
                        </a:rPr>
                        <a:t>includes 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Tiny,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Atmega,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 Xmega, special purpose AVR.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Its family includes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ARMv4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, 5, 6, 7 and series.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36396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 smtClean="0"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 is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cheap and effective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It provides </a:t>
                      </a:r>
                      <a:r>
                        <a:rPr lang="en-IN" sz="1600" b="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high speed operation</a:t>
                      </a:r>
                      <a:r>
                        <a:rPr lang="en-IN" sz="1600" b="0" dirty="0"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23261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0" dirty="0" smtClean="0">
                          <a:latin typeface="Times New Roman" pitchFamily="18" charset="0"/>
                          <a:cs typeface="Times New Roman" pitchFamily="18" charset="0"/>
                        </a:rPr>
                        <a:t>9.</a:t>
                      </a:r>
                      <a:endParaRPr lang="en-IN" sz="1600" b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kumimoji="0" lang="en-IN" sz="1600" b="0" i="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Popular micro-controllers </a:t>
                      </a:r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include </a:t>
                      </a:r>
                      <a:r>
                        <a:rPr kumimoji="0" lang="en-IN" sz="1600" b="0" i="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Atmega8</a:t>
                      </a:r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, </a:t>
                      </a:r>
                      <a:r>
                        <a:rPr kumimoji="0" lang="en-IN" sz="1600" b="0" i="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16</a:t>
                      </a:r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, </a:t>
                      </a:r>
                      <a:r>
                        <a:rPr kumimoji="0" lang="en-IN" sz="1600" b="0" i="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32</a:t>
                      </a:r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, </a:t>
                      </a:r>
                      <a:r>
                        <a:rPr kumimoji="0" lang="en-IN" sz="1600" b="0" i="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Arduino Community</a:t>
                      </a:r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.</a:t>
                      </a:r>
                      <a:endParaRPr lang="en-IN" sz="1600" b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Popular micro-controllers include LPC2148, ARM </a:t>
                      </a:r>
                      <a:r>
                        <a:rPr kumimoji="0" lang="en-IN" sz="1600" b="0" i="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Cortex-M0 </a:t>
                      </a:r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to </a:t>
                      </a:r>
                      <a:r>
                        <a:rPr kumimoji="0" lang="en-IN" sz="1600" b="0" i="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ARM Cortex-M7</a:t>
                      </a:r>
                      <a:r>
                        <a:rPr kumimoji="0" lang="en-IN" sz="1600" b="0" i="0" kern="12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, etc.</a:t>
                      </a:r>
                      <a:endParaRPr lang="en-IN" sz="1600" b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33257" marR="33257" marT="46560" marB="465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28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67000" y="533400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PORT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600" y="1524000"/>
            <a:ext cx="868680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200" b="1" dirty="0" smtClean="0">
                <a:latin typeface="Times New Roman" pitchFamily="18" charset="0"/>
                <a:cs typeface="Times New Roman" pitchFamily="18" charset="0"/>
              </a:rPr>
              <a:t>A port-a device </a:t>
            </a:r>
          </a:p>
          <a:p>
            <a:pPr marL="342900" indent="-342900" algn="just">
              <a:buAutoNum type="arabicPeriod"/>
            </a:pP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To </a:t>
            </a:r>
            <a:r>
              <a:rPr lang="en-IN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receive the bytes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from external peripheral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(s) [or device(s) or processor(s) or controllers]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for reading them later using instructions executed on the processor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or</a:t>
            </a:r>
          </a:p>
          <a:p>
            <a:pPr algn="just"/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2.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To </a:t>
            </a:r>
            <a:r>
              <a:rPr lang="en-IN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send the bytes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to external peripheral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or device or processor using  </a:t>
            </a:r>
          </a:p>
          <a:p>
            <a:pPr algn="just"/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   instructions executed on processor</a:t>
            </a:r>
          </a:p>
          <a:p>
            <a:pPr algn="just">
              <a:buFont typeface="Wingdings" pitchFamily="2" charset="2"/>
              <a:buChar char="ü"/>
            </a:pP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Connects to the processor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using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address decoder and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system buses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algn="just">
              <a:buFont typeface="Wingdings" pitchFamily="2" charset="2"/>
              <a:buChar char="ü"/>
            </a:pP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Port-Register addresses for programming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the port functions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or modes, reading  port status and for writing or reading bytes. </a:t>
            </a:r>
          </a:p>
          <a:p>
            <a:pPr algn="just"/>
            <a:endParaRPr lang="en-US" sz="2200" b="1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200" b="1" dirty="0" smtClean="0">
                <a:latin typeface="Times New Roman" pitchFamily="18" charset="0"/>
                <a:cs typeface="Times New Roman" pitchFamily="18" charset="0"/>
              </a:rPr>
              <a:t>Port in embedded: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PORT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is used to set the output value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. • If the pin is set as output, then a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PORT value of 1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will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set voltage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at that pin to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5V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. If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PORT value is 0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, then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voltage is set to 0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29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67000" y="533400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PORT….contd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1000" y="1447800"/>
            <a:ext cx="86106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Ports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are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represented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by </a:t>
            </a:r>
            <a:r>
              <a:rPr lang="en-US" sz="2400" i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registers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 inside the </a:t>
            </a:r>
            <a:r>
              <a:rPr lang="en-US" sz="2400" i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microcontroller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, and </a:t>
            </a:r>
            <a:r>
              <a:rPr lang="en-US" sz="2400" i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allow the program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 (firmware) </a:t>
            </a:r>
            <a:r>
              <a:rPr lang="en-US" sz="2400" i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to control the state of the pins</a:t>
            </a:r>
            <a:endParaRPr lang="en-IN" sz="2200" b="1" i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IN" sz="2200" b="1" dirty="0" smtClean="0">
                <a:latin typeface="Times New Roman" pitchFamily="18" charset="0"/>
                <a:cs typeface="Times New Roman" pitchFamily="18" charset="0"/>
              </a:rPr>
              <a:t>Examples: </a:t>
            </a:r>
          </a:p>
          <a:p>
            <a:pPr>
              <a:buFont typeface="Arial" pitchFamily="34" charset="0"/>
              <a:buChar char="•"/>
            </a:pPr>
            <a:r>
              <a:rPr lang="it-IT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 serial interface in 8051</a:t>
            </a:r>
            <a:r>
              <a:rPr lang="it-IT" sz="22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>
              <a:buFont typeface="Arial" pitchFamily="34" charset="0"/>
              <a:buChar char="•"/>
            </a:pP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Ports P0, P1, P2 and P3 in 8051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or PA, PB, PC and PD in 68HC11 </a:t>
            </a:r>
          </a:p>
          <a:p>
            <a:pPr>
              <a:buFont typeface="Arial" pitchFamily="34" charset="0"/>
              <a:buChar char="•"/>
            </a:pP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COM1 and COM2 ports in an IBM PC </a:t>
            </a:r>
          </a:p>
          <a:p>
            <a:pPr>
              <a:buFont typeface="Arial" pitchFamily="34" charset="0"/>
              <a:buChar char="•"/>
            </a:pPr>
            <a:endParaRPr lang="en-US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The Cortex-M0+ processor implements a 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dedicated single-cycle I/O port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 for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high-speed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single-cycle access to peripherals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. The single-cycle I/O port is memory mapped and supports all the load and store instructions described in memory access instructions. The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single-cycle I/O port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memory mapped and supports all the load and store instructions described in Memory access instructions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) does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not support code execution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IN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3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pPr algn="just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Hardware components of an embedded system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algn="just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Embedded system hardware includes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elements like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user interface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Input/Output interfaces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display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memory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, etc.</a:t>
            </a:r>
          </a:p>
          <a:p>
            <a:pPr algn="just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Generally, an embedded system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comprises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power supply, processor, memory, timers, serial communication ports and system application specific circuits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ü"/>
            </a:pP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09600" y="381000"/>
            <a:ext cx="7772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Hardware components of an embedded system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30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990600"/>
            <a:ext cx="8839200" cy="81091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register is a temporary storage area built into a CPU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. It is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used to quickly accept, store, and transfer data and instructions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that are being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used immediately 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by the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CPU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 fontAlgn="base"/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Register are for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temporary data storage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within processor architecture as shown in fig,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ARM processor has </a:t>
            </a:r>
            <a:r>
              <a:rPr lang="en-US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sixteen number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of general purpose </a:t>
            </a:r>
            <a:r>
              <a:rPr lang="en-US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register</a:t>
            </a:r>
            <a:r>
              <a:rPr lang="en-US" sz="2200" u="sng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R0-R15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and a </a:t>
            </a:r>
            <a:r>
              <a:rPr lang="en-US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current program status register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CPSR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) defined </a:t>
            </a:r>
            <a:r>
              <a:rPr lang="en-US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for user mode of operation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. Each of these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register is of 32-bits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.Out of these register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R13,R14 and R15 have special purpose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 fontAlgn="base"/>
            <a:r>
              <a:rPr lang="en-US" sz="2200" b="1" dirty="0" smtClean="0">
                <a:latin typeface="Times New Roman" pitchFamily="18" charset="0"/>
                <a:cs typeface="Times New Roman" pitchFamily="18" charset="0"/>
              </a:rPr>
              <a:t>R13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: Used as the </a:t>
            </a:r>
            <a:r>
              <a:rPr lang="en-US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stack </a:t>
            </a:r>
            <a:r>
              <a:rPr lang="en-US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pointer(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small register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that </a:t>
            </a:r>
            <a:r>
              <a:rPr lang="en-US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stores the address of the last program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request in a stack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)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that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holds the address of the top of the stack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in the current processor mode.</a:t>
            </a:r>
          </a:p>
          <a:p>
            <a:pPr algn="just" fontAlgn="base"/>
            <a:r>
              <a:rPr lang="en-US" sz="2200" b="1" dirty="0" smtClean="0">
                <a:latin typeface="Times New Roman" pitchFamily="18" charset="0"/>
                <a:cs typeface="Times New Roman" pitchFamily="18" charset="0"/>
              </a:rPr>
              <a:t>R14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: Used as the </a:t>
            </a:r>
            <a:r>
              <a:rPr lang="en-US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link </a:t>
            </a:r>
            <a:r>
              <a:rPr lang="en-US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register(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special-purpose register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which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holds the address to return to when a function call completes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that </a:t>
            </a:r>
            <a:r>
              <a:rPr lang="en-US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save the content of program counter on control transfer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due to the occurrence of exceptions or using the branch instructions in the program.</a:t>
            </a:r>
          </a:p>
          <a:p>
            <a:pPr algn="just" fontAlgn="base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457200"/>
            <a:ext cx="8153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Register</a:t>
            </a:r>
            <a:endParaRPr lang="en-IN" sz="3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31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600" y="1447800"/>
            <a:ext cx="8534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R15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Used as the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program counter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that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points to the next instructions to be executed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. In ARM state,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all instructions are of 32-bits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four bytes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).</a:t>
            </a:r>
            <a:endParaRPr lang="en-IN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01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09800" y="2209800"/>
            <a:ext cx="41910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3352800" y="59436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User mode register set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9600" y="381000"/>
            <a:ext cx="80772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Register....contd</a:t>
            </a:r>
            <a:endParaRPr lang="en-IN" sz="2800" b="1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32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000" dirty="0" smtClean="0"/>
          </a:p>
          <a:p>
            <a:pPr algn="just"/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GPIO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stand for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General Purpose Input/Outputs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, meaning that it's a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module capable of 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receiving and transmitting signals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 They 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work with digital signals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but can be mixed to use the pins with other </a:t>
            </a:r>
            <a:r>
              <a:rPr lang="fr-FR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peripheral fonctions</a:t>
            </a:r>
            <a:r>
              <a:rPr lang="fr-FR" sz="2000" dirty="0" smtClean="0">
                <a:latin typeface="Times New Roman" pitchFamily="18" charset="0"/>
                <a:cs typeface="Times New Roman" pitchFamily="18" charset="0"/>
              </a:rPr>
              <a:t> (ADC, SSI, UART, etc).</a:t>
            </a:r>
          </a:p>
          <a:p>
            <a:pPr algn="just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GPIO port handles both incoming and outgoing digital signals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. As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an input port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it can be used to communicate to the CPU the ON/OFF signals received from switches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, or the digital readings received from sensors.</a:t>
            </a:r>
            <a:endParaRPr lang="fr-FR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fr-FR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The GPIO peripheral 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provides dedicated general-purpose pins that can be configured as either inputs or outputs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 When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configured as an output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, you can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write to an internal register to control the state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driven on the output pin.</a:t>
            </a:r>
          </a:p>
          <a:p>
            <a:pPr algn="just"/>
            <a:endParaRPr lang="en-IN" sz="2000" b="1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Purpose of GPIO pins: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A GPIO (general-purpose input/output) port 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handles both incoming and outgoing digital signals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 As an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input port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, it can be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used to communicate to the CPU the ON/OFF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signals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received from switches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, or the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digital readings received from sensors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52600" y="304800"/>
            <a:ext cx="5867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GPIO</a:t>
            </a:r>
            <a:endParaRPr lang="en-IN" sz="32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33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52600" y="304800"/>
            <a:ext cx="5867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mtClean="0">
                <a:latin typeface="Times New Roman" pitchFamily="18" charset="0"/>
                <a:cs typeface="Times New Roman" pitchFamily="18" charset="0"/>
              </a:rPr>
              <a:t>GPIO….contd</a:t>
            </a:r>
            <a:endParaRPr lang="en-IN" sz="32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4643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5000" y="1676400"/>
            <a:ext cx="5524500" cy="3762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1752600" y="58674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Peripheral: GPIO</a:t>
            </a:r>
            <a:endParaRPr lang="en-US" sz="20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34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219200"/>
            <a:ext cx="8839200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Input and output in embedded systems: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Input devices/systems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are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providing data to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the embedded system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output devices/systems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are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transmitting data from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the embedded system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I/O devices/systems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can be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connected to the embedded system wireless/wired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way or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placed directly on the board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IO subsystem: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The I/O (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input output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) </a:t>
            </a:r>
            <a:r>
              <a:rPr lang="en-IN" sz="24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subsystem consists of the system bus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4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disk controllers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4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disks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4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tape drives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, and other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I/O devices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 The I/O database application utilizes the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Windows operating system I/O to read and write operations on disk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05000" y="381000"/>
            <a:ext cx="556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ADC and DAC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35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838200"/>
            <a:ext cx="8839200" cy="5386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ADC and DAC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algn="just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As its name implies, an 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analog-to-digital converter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en-IN" sz="2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ADC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) 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takes an analog wave as an input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converts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this wave to a digitally represented output form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(Fig. A). </a:t>
            </a:r>
          </a:p>
          <a:p>
            <a:pPr algn="just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digital-to-analog converter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en-IN" sz="2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DAC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) essentially does the reverse,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converting a digital representation into an analog form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(Fig. B).</a:t>
            </a:r>
          </a:p>
          <a:p>
            <a:pPr algn="just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The 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Digital to Analogue Converser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 (DAC) is a device that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converts a binary representation of a number to an actual </a:t>
            </a:r>
            <a:r>
              <a:rPr lang="en-IN" sz="24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analogue voltage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on an external pin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 algn="just"/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05000" y="381000"/>
            <a:ext cx="556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ADC and DAC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36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066800"/>
            <a:ext cx="8839200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85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0600" y="1600200"/>
            <a:ext cx="6753225" cy="162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854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19200" y="4038600"/>
            <a:ext cx="5648325" cy="1428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1981200" y="3352800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Fig: A- Schematic shows basic ADC functionality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05000" y="5638800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Fig: B- Schematic shows basic DAC functionality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2000" y="457200"/>
            <a:ext cx="79248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ADC and DAC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….contd</a:t>
            </a:r>
            <a:endParaRPr lang="en-IN" sz="2800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37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1143000"/>
            <a:ext cx="88392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dirty="0" smtClean="0"/>
          </a:p>
          <a:p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Wired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UART, USART, SPI, I2C and Ethernet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)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at Physical-Data Link layer communication technologies 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Serial and Parallel Communication 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•</a:t>
            </a:r>
            <a:r>
              <a:rPr lang="en-IN" sz="2400" u="sng" dirty="0" smtClean="0">
                <a:latin typeface="Times New Roman" pitchFamily="18" charset="0"/>
                <a:cs typeface="Times New Roman" pitchFamily="18" charset="0"/>
              </a:rPr>
              <a:t>Serial means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one bit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after another in </a:t>
            </a:r>
            <a:r>
              <a:rPr lang="en-IN" sz="24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successive time intervals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over 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    </a:t>
            </a:r>
          </a:p>
          <a:p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wire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•</a:t>
            </a:r>
            <a:r>
              <a:rPr lang="en-IN" sz="2400" u="sng" dirty="0" smtClean="0">
                <a:latin typeface="Times New Roman" pitchFamily="18" charset="0"/>
                <a:cs typeface="Times New Roman" pitchFamily="18" charset="0"/>
              </a:rPr>
              <a:t>Parallel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all bits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in a word </a:t>
            </a:r>
            <a:r>
              <a:rPr lang="en-IN" sz="24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at the same times</a:t>
            </a:r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communicate at different </a:t>
            </a:r>
          </a:p>
          <a:p>
            <a:r>
              <a:rPr lang="en-IN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wires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24000" y="381000"/>
            <a:ext cx="6477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Serial and Parallel Communication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38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191117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457201"/>
            <a:ext cx="8534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Communication Technologies</a:t>
            </a:r>
            <a:endParaRPr lang="en-US" sz="28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1447800"/>
            <a:ext cx="8534400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215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150" dirty="0" smtClean="0"/>
          </a:p>
          <a:p>
            <a:pPr lvl="0" algn="just" fontAlgn="base"/>
            <a:endParaRPr lang="en-US" sz="215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" y="1371600"/>
            <a:ext cx="861060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Use of a Bus for communication 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•Bus: A common set of signals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connected to number of devices 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•Each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device is assigned distinct address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source device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specifies a destination   </a:t>
            </a:r>
          </a:p>
          <a:p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address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•But at a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given instance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, only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one pair of devices communicate over the bus</a:t>
            </a:r>
          </a:p>
          <a:p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Two modes: Asynchronous and Synchronous communication 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Asynchronous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means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all bytes in a data frame may transmit with 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variable time-</a:t>
            </a:r>
          </a:p>
          <a:p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interval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spacing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or phase difference 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•Synchronous means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all bytes in a frame transmit with 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equal time interval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spacing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or phase difference </a:t>
            </a:r>
          </a:p>
          <a:p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Wired Communication Technologies 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(i)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Asynchronous serial communication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, for example,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UART interface 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(ii)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Synchronous serial communication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devices, for example,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SPI(serial peripheral  </a:t>
            </a:r>
          </a:p>
          <a:p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interface) used for short distance communication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, and 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(iii) Parallel input, output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and input-output ports 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in devices. 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39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228601"/>
            <a:ext cx="883920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Communication Technologies....contd</a:t>
            </a:r>
          </a:p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(Wired communication Examples)</a:t>
            </a:r>
            <a:endParaRPr lang="en-US" sz="2800" b="1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304800" y="1447800"/>
            <a:ext cx="86868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1600" dirty="0" smtClean="0"/>
          </a:p>
          <a:p>
            <a:pPr algn="just"/>
            <a:endParaRPr lang="en-US" sz="1600" dirty="0" smtClean="0"/>
          </a:p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228600" y="1447800"/>
            <a:ext cx="8610600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UART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or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USART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I2C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/</a:t>
            </a:r>
            <a:r>
              <a:rPr lang="en-US" sz="2000" dirty="0" smtClean="0"/>
              <a:t> I</a:t>
            </a:r>
            <a:r>
              <a:rPr lang="en-US" sz="2000" u="sng" dirty="0" smtClean="0">
                <a:hlinkClick r:id="rId2"/>
              </a:rPr>
              <a:t>²</a:t>
            </a:r>
            <a:r>
              <a:rPr lang="en-US" sz="2000" dirty="0" smtClean="0"/>
              <a:t>C 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SPI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Ethernet Protocol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algn="just"/>
            <a:r>
              <a:rPr lang="fr-FR" sz="2000" dirty="0" smtClean="0">
                <a:latin typeface="Times New Roman" pitchFamily="18" charset="0"/>
                <a:cs typeface="Times New Roman" pitchFamily="18" charset="0"/>
              </a:rPr>
              <a:t>•</a:t>
            </a:r>
            <a:r>
              <a:rPr lang="fr-FR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USB port</a:t>
            </a:r>
            <a:r>
              <a:rPr lang="fr-FR" sz="2000" dirty="0" smtClean="0">
                <a:latin typeface="Times New Roman" pitchFamily="18" charset="0"/>
                <a:cs typeface="Times New Roman" pitchFamily="18" charset="0"/>
              </a:rPr>
              <a:t>, microUSB or USB 3.0 adapter </a:t>
            </a:r>
          </a:p>
          <a:p>
            <a:pPr algn="just"/>
            <a:endParaRPr lang="fr-FR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UART (Universal Asynchronous Receiver and Transmitter) </a:t>
            </a: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Serial asynchronous communication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(transmission) of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8 bits serially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 An additional bit appends between stop bit and last bit of the byte.</a:t>
            </a:r>
          </a:p>
          <a:p>
            <a:pPr algn="just"/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USART (Universal Synchronous/ Asynchronous Receiver and Transmitter) </a:t>
            </a: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Two modes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Synchronous/Asynchronous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•Mode 1: Synchronous means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all bytes in a frame transmit with equal time interval </a:t>
            </a:r>
          </a:p>
          <a:p>
            <a:pPr algn="just"/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spacing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and a set of sync code bits between successive bytes; </a:t>
            </a:r>
          </a:p>
          <a:p>
            <a:pPr algn="just"/>
            <a:r>
              <a:rPr lang="fr-FR" sz="2000" dirty="0" smtClean="0">
                <a:latin typeface="Times New Roman" pitchFamily="18" charset="0"/>
                <a:cs typeface="Times New Roman" pitchFamily="18" charset="0"/>
              </a:rPr>
              <a:t>•Mode 2: Asynchronous mode as UART </a:t>
            </a:r>
          </a:p>
          <a:p>
            <a:r>
              <a:rPr lang="en-IN" dirty="0" smtClean="0"/>
              <a:t> </a:t>
            </a:r>
          </a:p>
          <a:p>
            <a:endParaRPr lang="fr-F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4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52400" y="66294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304800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457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ARCHITECTURE OF AN EMBEDDED SYSTEM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04800" y="1524000"/>
            <a:ext cx="868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1295400"/>
            <a:ext cx="86868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Typical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embedded system 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mainly has two parts i.e.,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embedded hardware 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and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embedded software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 fontAlgn="base"/>
            <a:r>
              <a:rPr lang="en-IN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Embedded hardware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are based around 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microprocessor and microcontrollers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also include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memory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bus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Input/Output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Controller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where as </a:t>
            </a:r>
            <a:r>
              <a:rPr lang="en-IN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embedded software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includes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embedded operating systems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different applications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device drivers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Basically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these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two types of architecture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i.e., </a:t>
            </a:r>
            <a:r>
              <a:rPr lang="en-IN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Havard architecture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sz="22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Von Neumann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architecture are used in embedded systems. </a:t>
            </a:r>
          </a:p>
          <a:p>
            <a:pPr algn="just" fontAlgn="base"/>
            <a:r>
              <a:rPr lang="en-IN" sz="2200" b="1" dirty="0" smtClean="0">
                <a:latin typeface="Times New Roman" pitchFamily="18" charset="0"/>
                <a:cs typeface="Times New Roman" pitchFamily="18" charset="0"/>
              </a:rPr>
              <a:t>The main part of Embedded System hardware architecture:</a:t>
            </a:r>
          </a:p>
          <a:p>
            <a:pPr algn="just" fontAlgn="base"/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Architecture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of the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Embedded System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includes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Sensor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Analog to Digital Converter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Memory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Processor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Digital to Analog Converter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and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Actuators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etc.</a:t>
            </a:r>
          </a:p>
          <a:p>
            <a:pPr algn="just" fontAlgn="base"/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The figure on next slide illustrates the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overview of basic architecture of embedded systems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algn="just" fontAlgn="base"/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40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381000"/>
            <a:ext cx="88392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cap="all" dirty="0" smtClean="0">
                <a:latin typeface="Times New Roman" pitchFamily="18" charset="0"/>
                <a:cs typeface="Times New Roman" pitchFamily="18" charset="0"/>
              </a:rPr>
              <a:t>AT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mega</a:t>
            </a:r>
            <a:r>
              <a:rPr lang="en-US" sz="2400" b="1" cap="all" dirty="0" smtClean="0">
                <a:latin typeface="Times New Roman" pitchFamily="18" charset="0"/>
                <a:cs typeface="Times New Roman" pitchFamily="18" charset="0"/>
              </a:rPr>
              <a:t>32 microcontroller Architecture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228600" y="1524000"/>
            <a:ext cx="87630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ATmega32 is a low power 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CMOS 8-bit microcontroller based on the AVR enhanced RISC architecture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Due to RISC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AVR can execute 1 million instructions per second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if cycle frequency is 1MHz. Key Features: 32 x 8 general working purpose registers.</a:t>
            </a:r>
          </a:p>
          <a:p>
            <a:pPr algn="just"/>
            <a:endParaRPr lang="en-IN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By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executing powerful instructions in a single clock cycle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the ATmega32 achieves throughputs approaching 1 MIPS per MHz allowing the system designer to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optimize power consumption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versus processing speed.</a:t>
            </a:r>
          </a:p>
          <a:p>
            <a:pPr algn="just"/>
            <a:endParaRPr lang="en-US" sz="1600" dirty="0" smtClean="0"/>
          </a:p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53200" y="4343400"/>
            <a:ext cx="20955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41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381000"/>
            <a:ext cx="88392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ATmega32 Microcontroller Pin Diagram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304800" y="1600200"/>
            <a:ext cx="8686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  <p:sp>
        <p:nvSpPr>
          <p:cNvPr id="1026" name="AutoShape 2" descr="upload.wikimedia.org/wikipedia/commons/thumb/b/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1600200"/>
            <a:ext cx="51816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42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381000"/>
            <a:ext cx="88392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ATmega32 Microcontroller Pin Diagram….contd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304800" y="1600200"/>
            <a:ext cx="8686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  <p:sp>
        <p:nvSpPr>
          <p:cNvPr id="1026" name="AutoShape 2" descr="upload.wikimedia.org/wikipedia/commons/thumb/b/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25956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24400" y="1676400"/>
            <a:ext cx="40386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5957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1676400"/>
            <a:ext cx="424815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43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381000"/>
            <a:ext cx="88392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ATmega32 Microcontroller Pin Diagram….contd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304800" y="1600200"/>
            <a:ext cx="8686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  <p:sp>
        <p:nvSpPr>
          <p:cNvPr id="1026" name="AutoShape 2" descr="upload.wikimedia.org/wikipedia/commons/thumb/b/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269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524000"/>
            <a:ext cx="41148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697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76800" y="1600200"/>
            <a:ext cx="40386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44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381000"/>
            <a:ext cx="88392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ATmega32 Microcontroller Pin Diagram….contd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304800" y="1600200"/>
            <a:ext cx="8686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  <p:sp>
        <p:nvSpPr>
          <p:cNvPr id="1026" name="AutoShape 2" descr="upload.wikimedia.org/wikipedia/commons/thumb/b/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280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0" y="1600200"/>
            <a:ext cx="58674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45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381000"/>
            <a:ext cx="88392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ATmega32 Microcontroller Pin Diagram….contd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304800" y="1600200"/>
            <a:ext cx="8686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  <p:sp>
        <p:nvSpPr>
          <p:cNvPr id="1026" name="AutoShape 2" descr="upload.wikimedia.org/wikipedia/commons/thumb/b/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29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1524000"/>
            <a:ext cx="67056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46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381000"/>
            <a:ext cx="8839200" cy="43704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cap="all" dirty="0" smtClean="0">
                <a:latin typeface="Times New Roman" pitchFamily="18" charset="0"/>
                <a:cs typeface="Times New Roman" pitchFamily="18" charset="0"/>
              </a:rPr>
              <a:t>AT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mega</a:t>
            </a:r>
            <a:r>
              <a:rPr lang="en-US" sz="2400" b="1" cap="all" dirty="0" smtClean="0">
                <a:latin typeface="Times New Roman" pitchFamily="18" charset="0"/>
                <a:cs typeface="Times New Roman" pitchFamily="18" charset="0"/>
              </a:rPr>
              <a:t>32 pin out &amp;Description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VCC &amp; GND – Digital supply voltage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for ATmega32.Typical operating voltage are 2.7–5.5V. Should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never exceed 6.0V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XTAL1 &amp; XTAL2–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Connections </a:t>
            </a:r>
            <a:r>
              <a:rPr lang="en-US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to ceramic/crystal on-chip oscillator for generating internal clocks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. Crystal connection as below where typical values for C1, C2 are 22pF.</a:t>
            </a:r>
          </a:p>
          <a:p>
            <a:pPr algn="just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Max crystal freq. is 16MHz.  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457200" y="1600200"/>
            <a:ext cx="86868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  <p:sp>
        <p:nvSpPr>
          <p:cNvPr id="1026" name="AutoShape 2" descr="upload.wikimedia.org/wikipedia/commons/thumb/b/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30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00601" y="3581400"/>
            <a:ext cx="25908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47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381000"/>
            <a:ext cx="8839200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ATmega32 Microcontroller Pin Descriptions</a:t>
            </a:r>
          </a:p>
          <a:p>
            <a:pPr algn="ctr"/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algn="ctr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304800" y="1524000"/>
            <a:ext cx="86868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1600" dirty="0" smtClean="0"/>
          </a:p>
          <a:p>
            <a:pPr algn="just"/>
            <a:endParaRPr lang="en-US" sz="1600" dirty="0" smtClean="0"/>
          </a:p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228600" y="1600200"/>
            <a:ext cx="86868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Port A (PA7-PA0):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Port A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serves as analog inputs for A/D converter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It also acts as an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8-bit bidirectional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I/O port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if the A/D converter is not used internally.</a:t>
            </a:r>
          </a:p>
          <a:p>
            <a:pPr algn="just"/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Port B (PB7-PB0) and Port D (PD7-PD0):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These ports are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8-bit bidirectional I/O ports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Their output buffers have symmetrical drive characteristics with high source and sink capability. As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inputs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these are pulled low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if the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pull-up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resistors are used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It also provides various special functional features of the ATmega32.</a:t>
            </a:r>
          </a:p>
          <a:p>
            <a:pPr algn="just"/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Port C (PC7-PC0):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Port C is an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8-bit bidirectional I/O port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If the Joint Test Action Group (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JTAG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) interface is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enabled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 the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pull-up resistors on pins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PC2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(TCK),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PC3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(TMS), and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PC5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(TDI)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will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be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activated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48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381000"/>
            <a:ext cx="88392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ATmega32 Microcontroller Pin Descriptions….contd</a:t>
            </a:r>
          </a:p>
          <a:p>
            <a:pPr algn="ctr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228600" y="1524000"/>
            <a:ext cx="8763000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Vcc: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Digital voltage supply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GND: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Ground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RESET: 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It is a RESET pin which is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utilized to set the microcontroller ATmega32 to its primary value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During the beginning of an application the RESET pin is to be set elevated for two machine rotations.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XTAL1: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It is an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input for the inverting oscillator amplifier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input to an internal clock operating circuit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XTAL2: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It is an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output from an inverting oscillator amplifier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AVcc: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It is a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supply voltage pin for A/D converter and Port A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It must be connected with Vcc.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AREF: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AREF is 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an analog signal reference pin for the analog to digital converter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IN" sz="1600" dirty="0" smtClean="0"/>
          </a:p>
          <a:p>
            <a:pPr algn="just"/>
            <a:endParaRPr lang="en-US" sz="1600" dirty="0" smtClean="0"/>
          </a:p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49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381000"/>
            <a:ext cx="883920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cap="all" dirty="0" smtClean="0">
                <a:latin typeface="Times New Roman" pitchFamily="18" charset="0"/>
                <a:cs typeface="Times New Roman" pitchFamily="18" charset="0"/>
              </a:rPr>
              <a:t>AT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mega</a:t>
            </a:r>
            <a:r>
              <a:rPr lang="en-US" sz="2800" b="1" cap="all" dirty="0" smtClean="0">
                <a:latin typeface="Times New Roman" pitchFamily="18" charset="0"/>
                <a:cs typeface="Times New Roman" pitchFamily="18" charset="0"/>
              </a:rPr>
              <a:t>32 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Communication Options</a:t>
            </a:r>
          </a:p>
          <a:p>
            <a:pPr algn="ctr"/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IN" sz="2000" b="1" dirty="0" smtClean="0"/>
              <a:t> </a:t>
            </a:r>
          </a:p>
          <a:p>
            <a:pPr algn="ctr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304800" y="1524000"/>
            <a:ext cx="8686800" cy="4124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ATmega32 has </a:t>
            </a:r>
            <a:r>
              <a:rPr lang="en-US" sz="2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three data transfer modules embedded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in it. They are</a:t>
            </a:r>
          </a:p>
          <a:p>
            <a:pPr fontAlgn="base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Two  Wire Interface</a:t>
            </a:r>
          </a:p>
          <a:p>
            <a:pPr fontAlgn="base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USART</a:t>
            </a:r>
          </a:p>
          <a:p>
            <a:pPr fontAlgn="base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Serial Peripheral Interface</a:t>
            </a:r>
          </a:p>
          <a:p>
            <a:endParaRPr lang="en-IN" sz="1600" dirty="0" smtClean="0"/>
          </a:p>
          <a:p>
            <a:pPr algn="just"/>
            <a:endParaRPr lang="en-US" sz="1600" dirty="0" smtClean="0"/>
          </a:p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5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52400" y="66294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304800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228601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ARCHITECTURE OF AN EMBEDDED SYSTEM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04800" y="1524000"/>
            <a:ext cx="868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9154" name="Picture 2" descr="Lightbox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4400" y="1600200"/>
            <a:ext cx="7315200" cy="396240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524000" y="5867400"/>
            <a:ext cx="66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Fig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Basic architecture of embedded systems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50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63116" y="6432332"/>
            <a:ext cx="2196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Presented by Dr. Faiz Akram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" y="381000"/>
            <a:ext cx="88392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Timers</a:t>
            </a:r>
            <a:r>
              <a:rPr lang="en-IN" sz="2000" b="1" dirty="0" smtClean="0"/>
              <a:t> </a:t>
            </a:r>
          </a:p>
          <a:p>
            <a:pPr algn="ctr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304800" y="1524000"/>
            <a:ext cx="8686800" cy="5663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350" b="1" dirty="0" smtClean="0">
                <a:latin typeface="Times New Roman" pitchFamily="18" charset="0"/>
                <a:cs typeface="Times New Roman" pitchFamily="18" charset="0"/>
              </a:rPr>
              <a:t>Timers: </a:t>
            </a:r>
          </a:p>
          <a:p>
            <a:pPr>
              <a:buFont typeface="Wingdings" pitchFamily="2" charset="2"/>
              <a:buChar char="ü"/>
            </a:pPr>
            <a:r>
              <a:rPr lang="en-IN" sz="23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Real time clock-system clock</a:t>
            </a:r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, on each tick SysClkIntr interrupts </a:t>
            </a:r>
          </a:p>
          <a:p>
            <a:pPr>
              <a:buFont typeface="Wingdings" pitchFamily="2" charset="2"/>
              <a:buChar char="ü"/>
            </a:pPr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Based on each SysClkIntr interrupts─ there are number of OS timer </a:t>
            </a:r>
          </a:p>
          <a:p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   functions </a:t>
            </a:r>
          </a:p>
          <a:p>
            <a:pPr>
              <a:buFont typeface="Wingdings" pitchFamily="2" charset="2"/>
              <a:buChar char="ü"/>
            </a:pPr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Timer are </a:t>
            </a:r>
            <a:r>
              <a:rPr lang="en-IN" sz="23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used to message the elapsed time of events for instance </a:t>
            </a:r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, </a:t>
            </a:r>
          </a:p>
          <a:p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    the kernel has to keep track of different times </a:t>
            </a:r>
          </a:p>
          <a:p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The following </a:t>
            </a:r>
            <a:r>
              <a:rPr lang="en-IN" sz="23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functions calls are provided to manage the timer</a:t>
            </a:r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1">
              <a:buFont typeface="Wingdings" pitchFamily="2" charset="2"/>
              <a:buChar char="ü"/>
            </a:pPr>
            <a:r>
              <a:rPr lang="en-IN" sz="23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Get</a:t>
            </a:r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3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time</a:t>
            </a:r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1">
              <a:buFont typeface="Wingdings" pitchFamily="2" charset="2"/>
              <a:buChar char="ü"/>
            </a:pPr>
            <a:r>
              <a:rPr lang="en-IN" sz="23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Set time </a:t>
            </a:r>
          </a:p>
          <a:p>
            <a:pPr lvl="1">
              <a:buFont typeface="Wingdings" pitchFamily="2" charset="2"/>
              <a:buChar char="ü"/>
            </a:pPr>
            <a:r>
              <a:rPr lang="en-IN" sz="23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Time delay</a:t>
            </a:r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( in system clock) </a:t>
            </a:r>
          </a:p>
          <a:p>
            <a:pPr lvl="1">
              <a:buFont typeface="Wingdings" pitchFamily="2" charset="2"/>
              <a:buChar char="ü"/>
            </a:pPr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Time delay( </a:t>
            </a:r>
            <a:r>
              <a:rPr lang="en-IN" sz="23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 sec</a:t>
            </a:r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.) </a:t>
            </a:r>
          </a:p>
          <a:p>
            <a:pPr lvl="1">
              <a:buFont typeface="Wingdings" pitchFamily="2" charset="2"/>
              <a:buChar char="ü"/>
            </a:pPr>
            <a:r>
              <a:rPr lang="en-IN" sz="235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Reset timer</a:t>
            </a:r>
            <a:r>
              <a:rPr lang="en-IN" sz="235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endParaRPr lang="en-IN" sz="1600" dirty="0" smtClean="0"/>
          </a:p>
          <a:p>
            <a:pPr algn="just"/>
            <a:endParaRPr lang="en-US" sz="1600" dirty="0" smtClean="0"/>
          </a:p>
          <a:p>
            <a:pPr algn="just"/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51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38752" y="65532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379192"/>
            <a:ext cx="8763000" cy="365125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</a:t>
            </a: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8600" y="304800"/>
            <a:ext cx="8610600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 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3600" dirty="0" smtClean="0">
                <a:solidFill>
                  <a:srgbClr val="002060"/>
                </a:solidFill>
              </a:rPr>
              <a:t/>
            </a:r>
            <a:br>
              <a:rPr lang="en-US" sz="3600" dirty="0" smtClean="0">
                <a:solidFill>
                  <a:srgbClr val="002060"/>
                </a:solidFill>
              </a:rPr>
            </a:br>
            <a:r>
              <a:rPr lang="en-US" sz="2000" dirty="0" smtClean="0">
                <a:solidFill>
                  <a:srgbClr val="002060"/>
                </a:solidFill>
              </a:rPr>
              <a:t/>
            </a:r>
            <a:br>
              <a:rPr lang="en-US" sz="2000" dirty="0" smtClean="0">
                <a:solidFill>
                  <a:srgbClr val="002060"/>
                </a:solidFill>
              </a:rPr>
            </a:b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8600" y="1371600"/>
            <a:ext cx="86106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9600" dirty="0" smtClean="0">
              <a:solidFill>
                <a:srgbClr val="00B05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9600" dirty="0" smtClean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  <a:endParaRPr lang="en-US" sz="2000" dirty="0" smtClean="0">
              <a:solidFill>
                <a:srgbClr val="00B05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6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52400" y="66294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304800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228601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Basic Structure of an Embedded System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1524000"/>
            <a:ext cx="868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" y="1447800"/>
            <a:ext cx="86868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Microprocessor: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A microprocessor is a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single VLSI chip having a CPU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 </a:t>
            </a:r>
          </a:p>
          <a:p>
            <a:endParaRPr lang="en-IN" dirty="0"/>
          </a:p>
        </p:txBody>
      </p:sp>
      <p:pic>
        <p:nvPicPr>
          <p:cNvPr id="30722" name="Picture 2" descr="Microprocessor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6800" y="2133600"/>
            <a:ext cx="5715000" cy="1524000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/>
        </p:nvSpPr>
        <p:spPr>
          <a:xfrm>
            <a:off x="304800" y="3733800"/>
            <a:ext cx="838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Microcontroller:</a:t>
            </a: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A microcontroller is a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single-chip VLSI unit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(also called 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microcomputer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) which, although having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limited computational capabilities.</a:t>
            </a:r>
          </a:p>
          <a:p>
            <a:endParaRPr lang="en-IN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2667000" y="4724400"/>
          <a:ext cx="3886201" cy="914400"/>
        </p:xfrm>
        <a:graphic>
          <a:graphicData uri="http://schemas.openxmlformats.org/drawingml/2006/table">
            <a:tbl>
              <a:tblPr/>
              <a:tblGrid>
                <a:gridCol w="989215"/>
                <a:gridCol w="989215"/>
                <a:gridCol w="1907771"/>
              </a:tblGrid>
              <a:tr h="457200">
                <a:tc>
                  <a:txBody>
                    <a:bodyPr/>
                    <a:lstStyle/>
                    <a:p>
                      <a:pPr fontAlgn="t"/>
                      <a:r>
                        <a:rPr lang="en-IN" dirty="0">
                          <a:latin typeface="Times New Roman" pitchFamily="18" charset="0"/>
                          <a:cs typeface="Times New Roman" pitchFamily="18" charset="0"/>
                        </a:rPr>
                        <a:t>CPU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dirty="0">
                          <a:latin typeface="Times New Roman" pitchFamily="18" charset="0"/>
                          <a:cs typeface="Times New Roman" pitchFamily="18" charset="0"/>
                        </a:rPr>
                        <a:t>RAM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dirty="0">
                          <a:latin typeface="Times New Roman" pitchFamily="18" charset="0"/>
                          <a:cs typeface="Times New Roman" pitchFamily="18" charset="0"/>
                        </a:rPr>
                        <a:t>ROM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fontAlgn="t"/>
                      <a:r>
                        <a:rPr lang="en-IN">
                          <a:latin typeface="Times New Roman" pitchFamily="18" charset="0"/>
                          <a:cs typeface="Times New Roman" pitchFamily="18" charset="0"/>
                        </a:rPr>
                        <a:t>I/O Port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>
                          <a:latin typeface="Times New Roman" pitchFamily="18" charset="0"/>
                          <a:cs typeface="Times New Roman" pitchFamily="18" charset="0"/>
                        </a:rPr>
                        <a:t>Timer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dirty="0">
                          <a:latin typeface="Times New Roman" pitchFamily="18" charset="0"/>
                          <a:cs typeface="Times New Roman" pitchFamily="18" charset="0"/>
                        </a:rPr>
                        <a:t>Serial COM Port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228600" y="5638800"/>
            <a:ext cx="891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Microcontrollers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are particularly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used in embedded systems for real-time control applications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with </a:t>
            </a:r>
            <a:r>
              <a:rPr lang="en-IN" sz="2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on-chip program memory and devices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IN" sz="22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7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52400" y="66294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304800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228601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Embedded Systems - Architecture Types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1524000"/>
            <a:ext cx="868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" y="1066800"/>
            <a:ext cx="8686800" cy="665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IN" sz="2000" b="1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Hardware architecture for embedded system</a:t>
            </a:r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: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Basically these two types of architecture i.e., 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Havard architecture and Von Neumann architecture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 are used in embedded systems.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Architecture of the Embedded System includes Sensor, Analog to Digital Converter, Memory, Processor, Digital to Analog Converter, and Actuators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etc.</a:t>
            </a: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8051 microcontrollers work with 8-bit data bus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 So they can support external data memory up to 64K and external program memory of 64k at best. Collectively, 8051 microcontrollers can address 128k of external memory.</a:t>
            </a:r>
          </a:p>
          <a:p>
            <a:pPr algn="just"/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When 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data and code lie in different memory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blocks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, then the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architecture is referred 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as 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Harvard architecture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 In case 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data and code lie in the same memory block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, then the </a:t>
            </a:r>
            <a:r>
              <a:rPr lang="en-IN" sz="2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architecture is referred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as </a:t>
            </a:r>
            <a:r>
              <a:rPr lang="en-IN" sz="2000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Von Neumann architecture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 fontAlgn="base"/>
            <a:r>
              <a:rPr lang="en-IN" sz="2000" b="1" dirty="0" smtClean="0">
                <a:latin typeface="Times New Roman" pitchFamily="18" charset="0"/>
                <a:cs typeface="Times New Roman" pitchFamily="18" charset="0"/>
              </a:rPr>
              <a:t>Von Neumann architecture :</a:t>
            </a:r>
          </a:p>
          <a:p>
            <a:pPr algn="just" fontAlgn="base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In a normal computer that follows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Von Neumann architecture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instructions and data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both are stored in the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same memory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So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same buses are used to fetch instructions and data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This means the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CPU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cannot do both things together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read the instruction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and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read/write data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). </a:t>
            </a:r>
          </a:p>
          <a:p>
            <a:pPr algn="just" fontAlgn="base"/>
            <a:endParaRPr lang="en-IN" sz="1750" b="1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175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75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8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52400" y="66294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304800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228601"/>
            <a:ext cx="82296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Embedded Systems - Architecture Types....contd</a:t>
            </a:r>
          </a:p>
          <a:p>
            <a:pPr algn="ctr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(Von Neumann Architecture)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1524000"/>
            <a:ext cx="868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" y="14478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Von Neumann Architecture:</a:t>
            </a:r>
          </a:p>
          <a:p>
            <a:pPr algn="just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 Von Neumann architecture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was first proposed by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a computer scientist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John von Neumann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In this architecture,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one data path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or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bus exists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for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both instruction and data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As a result, the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CPU does one operation at a time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It either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fetches an instruction from memory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, or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performs read/write operation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on data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So an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instruction fetch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and a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data operation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cannot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occur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simultaneously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, sharing a common bus.</a:t>
            </a:r>
          </a:p>
          <a:p>
            <a:pPr algn="just"/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dirty="0"/>
          </a:p>
        </p:txBody>
      </p:sp>
      <p:pic>
        <p:nvPicPr>
          <p:cNvPr id="8" name="Picture 2" descr="Von Neuman Architectur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47800" y="3276600"/>
            <a:ext cx="6477000" cy="2286000"/>
          </a:xfrm>
          <a:prstGeom prst="rect">
            <a:avLst/>
          </a:prstGeom>
          <a:noFill/>
        </p:spPr>
      </p:pic>
      <p:sp>
        <p:nvSpPr>
          <p:cNvPr id="10" name="Rectangle 9"/>
          <p:cNvSpPr/>
          <p:nvPr/>
        </p:nvSpPr>
        <p:spPr>
          <a:xfrm>
            <a:off x="381000" y="5486400"/>
            <a:ext cx="8534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Von-Neumann architecture supports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simple hardware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It allows the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 of a single, sequential memory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Today's processing speeds vastly outpace memory access times, and we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employ a very fast but small amount of memory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(cache) local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to the processor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E52EC2F-1E39-4B7F-8B4E-9E482B9E792E}" type="slidenum">
              <a:rPr lang="en-US" smtClean="0"/>
              <a:pPr/>
              <a:t>9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-152400" y="6629400"/>
            <a:ext cx="9296400" cy="1588"/>
          </a:xfrm>
          <a:prstGeom prst="line">
            <a:avLst/>
          </a:prstGeom>
          <a:ln w="254000">
            <a:solidFill>
              <a:srgbClr val="00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/>
          <p:cNvSpPr txBox="1">
            <a:spLocks/>
          </p:cNvSpPr>
          <p:nvPr/>
        </p:nvSpPr>
        <p:spPr>
          <a:xfrm>
            <a:off x="0" y="6553200"/>
            <a:ext cx="8763000" cy="304800"/>
          </a:xfrm>
          <a:prstGeom prst="rect">
            <a:avLst/>
          </a:prstGeom>
        </p:spPr>
        <p:txBody>
          <a:bodyPr vert="horz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>
              <a:defRPr/>
            </a:pPr>
            <a:r>
              <a:rPr kumimoji="0" lang="en-US" sz="1400" b="1" i="0" u="none" strike="noStrike" kern="1200" normalizeH="0" baseline="0" noProof="0" dirty="0" smtClean="0">
                <a:ln w="11430"/>
                <a:solidFill>
                  <a:schemeClr val="accent4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Faculty of Computing and Informatics, JIT, Jimma University, Jimma, Oromia, Ethiopia  </a:t>
            </a:r>
            <a:r>
              <a:rPr lang="en-US" sz="1400" dirty="0" smtClean="0">
                <a:solidFill>
                  <a:srgbClr val="FFC000"/>
                </a:solidFill>
              </a:rPr>
              <a:t>Presented by Dr. Faiz Akram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normalizeH="0" baseline="0" noProof="0" dirty="0">
              <a:ln w="11430"/>
              <a:solidFill>
                <a:schemeClr val="accent4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228601"/>
            <a:ext cx="82296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Embedded Systems - Architecture Types....contd</a:t>
            </a:r>
          </a:p>
          <a:p>
            <a:pPr algn="ctr" fontAlgn="base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Structure of Harvard Architecture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1524000"/>
            <a:ext cx="868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" y="1371600"/>
            <a:ext cx="8686800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IN" sz="175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175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dirty="0"/>
          </a:p>
        </p:txBody>
      </p:sp>
      <p:pic>
        <p:nvPicPr>
          <p:cNvPr id="53250" name="Picture 2" descr="Lightbox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7400" y="1676400"/>
            <a:ext cx="5334000" cy="3276600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228600" y="5029200"/>
            <a:ext cx="8686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Harvard Architecture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 is the computer architecture that contains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separate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storage and separate buses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(signal path) for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instruction and data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It was basically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developed to overcome the bottleneck of Von Neumann Architecture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 The main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advantage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of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having separate buses for instruction and data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is that the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CPU can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access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instructions and read/write data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at the same time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 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85232</TotalTime>
  <Words>3514</Words>
  <Application>Microsoft Office PowerPoint</Application>
  <PresentationFormat>On-screen Show (4:3)</PresentationFormat>
  <Paragraphs>632</Paragraphs>
  <Slides>51</Slides>
  <Notes>36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2" baseType="lpstr">
      <vt:lpstr>Median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Ethiopia</dc:creator>
  <cp:lastModifiedBy>SNEFS</cp:lastModifiedBy>
  <cp:revision>1669</cp:revision>
  <dcterms:created xsi:type="dcterms:W3CDTF">2006-08-16T00:00:00Z</dcterms:created>
  <dcterms:modified xsi:type="dcterms:W3CDTF">2023-03-08T10:27:48Z</dcterms:modified>
</cp:coreProperties>
</file>